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13"/>
  </p:notesMasterIdLst>
  <p:sldIdLst>
    <p:sldId id="256" r:id="rId5"/>
    <p:sldId id="258" r:id="rId6"/>
    <p:sldId id="263" r:id="rId7"/>
    <p:sldId id="259" r:id="rId8"/>
    <p:sldId id="260" r:id="rId9"/>
    <p:sldId id="257" r:id="rId10"/>
    <p:sldId id="262" r:id="rId11"/>
    <p:sldId id="261"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56025" autoAdjust="0"/>
  </p:normalViewPr>
  <p:slideViewPr>
    <p:cSldViewPr snapToGrid="0">
      <p:cViewPr varScale="1">
        <p:scale>
          <a:sx n="64" d="100"/>
          <a:sy n="64" d="100"/>
        </p:scale>
        <p:origin x="22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Gripsgård Lunga" userId="a17fe2ab-a911-4a7e-9572-a88e87f7b7bc" providerId="ADAL" clId="{4B6A92F4-3293-416A-AEB4-BAD0B82C74C7}"/>
    <pc:docChg chg="modSld">
      <pc:chgData name="Christine Gripsgård Lunga" userId="a17fe2ab-a911-4a7e-9572-a88e87f7b7bc" providerId="ADAL" clId="{4B6A92F4-3293-416A-AEB4-BAD0B82C74C7}" dt="2021-02-09T14:04:37.282" v="0" actId="20577"/>
      <pc:docMkLst>
        <pc:docMk/>
      </pc:docMkLst>
      <pc:sldChg chg="modNotesTx">
        <pc:chgData name="Christine Gripsgård Lunga" userId="a17fe2ab-a911-4a7e-9572-a88e87f7b7bc" providerId="ADAL" clId="{4B6A92F4-3293-416A-AEB4-BAD0B82C74C7}" dt="2021-02-09T14:04:37.282" v="0" actId="20577"/>
        <pc:sldMkLst>
          <pc:docMk/>
          <pc:sldMk cId="3661846287" sldId="263"/>
        </pc:sldMkLst>
      </pc:sldChg>
    </pc:docChg>
  </pc:docChgLst>
  <pc:docChgLst>
    <pc:chgData name="Christine Gripsgård Lunga" userId="a17fe2ab-a911-4a7e-9572-a88e87f7b7bc" providerId="ADAL" clId="{3B649116-0684-4463-85DC-EF89E84A9359}"/>
    <pc:docChg chg="modSld">
      <pc:chgData name="Christine Gripsgård Lunga" userId="a17fe2ab-a911-4a7e-9572-a88e87f7b7bc" providerId="ADAL" clId="{3B649116-0684-4463-85DC-EF89E84A9359}" dt="2021-01-11T09:33:12.766" v="4"/>
      <pc:docMkLst>
        <pc:docMk/>
      </pc:docMkLst>
      <pc:sldChg chg="modNotesTx">
        <pc:chgData name="Christine Gripsgård Lunga" userId="a17fe2ab-a911-4a7e-9572-a88e87f7b7bc" providerId="ADAL" clId="{3B649116-0684-4463-85DC-EF89E84A9359}" dt="2021-01-04T09:44:12.197" v="1" actId="20577"/>
        <pc:sldMkLst>
          <pc:docMk/>
          <pc:sldMk cId="2071059783" sldId="258"/>
        </pc:sldMkLst>
      </pc:sldChg>
      <pc:sldChg chg="modNotesTx">
        <pc:chgData name="Christine Gripsgård Lunga" userId="a17fe2ab-a911-4a7e-9572-a88e87f7b7bc" providerId="ADAL" clId="{3B649116-0684-4463-85DC-EF89E84A9359}" dt="2021-01-11T09:33:12.766" v="4"/>
        <pc:sldMkLst>
          <pc:docMk/>
          <pc:sldMk cId="3661846287" sldId="263"/>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7.jpeg"/></Relationships>
</file>

<file path=ppt/diagrams/_rels/data2.xml.rels><?xml version="1.0" encoding="UTF-8" standalone="yes"?>
<Relationships xmlns="http://schemas.openxmlformats.org/package/2006/relationships"><Relationship Id="rId1" Type="http://schemas.openxmlformats.org/officeDocument/2006/relationships/image" Target="../media/image8.jpeg"/></Relationships>
</file>

<file path=ppt/diagrams/_rels/data3.xml.rels><?xml version="1.0" encoding="UTF-8" standalone="yes"?>
<Relationships xmlns="http://schemas.openxmlformats.org/package/2006/relationships"><Relationship Id="rId1" Type="http://schemas.openxmlformats.org/officeDocument/2006/relationships/image" Target="../media/image9.JPG"/></Relationships>
</file>

<file path=ppt/diagrams/_rels/drawing1.xml.rels><?xml version="1.0" encoding="UTF-8" standalone="yes"?>
<Relationships xmlns="http://schemas.openxmlformats.org/package/2006/relationships"><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9.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A43735-518E-4CD9-B6E4-A5BD3078B675}" type="doc">
      <dgm:prSet loTypeId="urn:microsoft.com/office/officeart/2008/layout/PictureAccentBlocks" loCatId="picture" qsTypeId="urn:microsoft.com/office/officeart/2005/8/quickstyle/simple1" qsCatId="simple" csTypeId="urn:microsoft.com/office/officeart/2005/8/colors/accent1_2" csCatId="accent1" phldr="1"/>
      <dgm:spPr/>
    </dgm:pt>
    <dgm:pt modelId="{18E6460A-E58A-4D30-B3B8-6BCD89B2FEE0}">
      <dgm:prSet phldrT="[Tekst]"/>
      <dgm:spPr/>
      <dgm:t>
        <a:bodyPr/>
        <a:lstStyle/>
        <a:p>
          <a:r>
            <a:rPr lang="nb-NO" dirty="0"/>
            <a:t>Metin</a:t>
          </a:r>
        </a:p>
      </dgm:t>
    </dgm:pt>
    <dgm:pt modelId="{D89B04EA-8BD2-4C17-B10D-32831275EE03}" type="parTrans" cxnId="{F491A3F7-DBDC-4CE3-8D64-BE14F0E05BEB}">
      <dgm:prSet/>
      <dgm:spPr/>
      <dgm:t>
        <a:bodyPr/>
        <a:lstStyle/>
        <a:p>
          <a:endParaRPr lang="nb-NO"/>
        </a:p>
      </dgm:t>
    </dgm:pt>
    <dgm:pt modelId="{AEA01642-3805-4611-93FC-6AF3C18C7DDE}" type="sibTrans" cxnId="{F491A3F7-DBDC-4CE3-8D64-BE14F0E05BEB}">
      <dgm:prSet/>
      <dgm:spPr/>
      <dgm:t>
        <a:bodyPr/>
        <a:lstStyle/>
        <a:p>
          <a:endParaRPr lang="nb-NO"/>
        </a:p>
      </dgm:t>
    </dgm:pt>
    <dgm:pt modelId="{698F8B8A-C510-440D-9BAD-BD596BCBDB71}" type="pres">
      <dgm:prSet presAssocID="{17A43735-518E-4CD9-B6E4-A5BD3078B675}" presName="Name0" presStyleCnt="0">
        <dgm:presLayoutVars>
          <dgm:dir/>
        </dgm:presLayoutVars>
      </dgm:prSet>
      <dgm:spPr/>
    </dgm:pt>
    <dgm:pt modelId="{2F45ADA3-7928-430D-93BD-53B2AF3105D2}" type="pres">
      <dgm:prSet presAssocID="{18E6460A-E58A-4D30-B3B8-6BCD89B2FEE0}" presName="composite" presStyleCnt="0"/>
      <dgm:spPr/>
    </dgm:pt>
    <dgm:pt modelId="{594DED7F-C89E-40DD-ABD8-5C846CB33441}" type="pres">
      <dgm:prSet presAssocID="{18E6460A-E58A-4D30-B3B8-6BCD89B2FEE0}" presName="Image" presStyleLbl="alignNode1" presStyleIdx="0" presStyleCnt="1" custLinFactNeighborX="982"/>
      <dgm:spPr>
        <a:blipFill>
          <a:blip xmlns:r="http://schemas.openxmlformats.org/officeDocument/2006/relationships" r:embed="rId1"/>
          <a:srcRect/>
          <a:stretch>
            <a:fillRect l="-25000" r="-25000"/>
          </a:stretch>
        </a:blipFill>
        <a:ln>
          <a:solidFill>
            <a:srgbClr val="FF0000"/>
          </a:solidFill>
        </a:ln>
      </dgm:spPr>
    </dgm:pt>
    <dgm:pt modelId="{F0A48EBD-0E4B-4B4E-A920-A826D56CDC70}" type="pres">
      <dgm:prSet presAssocID="{18E6460A-E58A-4D30-B3B8-6BCD89B2FEE0}" presName="Parent" presStyleLbl="revTx" presStyleIdx="0" presStyleCnt="1">
        <dgm:presLayoutVars>
          <dgm:bulletEnabled val="1"/>
        </dgm:presLayoutVars>
      </dgm:prSet>
      <dgm:spPr/>
    </dgm:pt>
  </dgm:ptLst>
  <dgm:cxnLst>
    <dgm:cxn modelId="{99E06E36-899D-4C19-88C8-218D46817C0C}" type="presOf" srcId="{18E6460A-E58A-4D30-B3B8-6BCD89B2FEE0}" destId="{F0A48EBD-0E4B-4B4E-A920-A826D56CDC70}" srcOrd="0" destOrd="0" presId="urn:microsoft.com/office/officeart/2008/layout/PictureAccentBlocks"/>
    <dgm:cxn modelId="{EE4ED1B2-13BA-4283-91E5-822D440ECC54}" type="presOf" srcId="{17A43735-518E-4CD9-B6E4-A5BD3078B675}" destId="{698F8B8A-C510-440D-9BAD-BD596BCBDB71}" srcOrd="0" destOrd="0" presId="urn:microsoft.com/office/officeart/2008/layout/PictureAccentBlocks"/>
    <dgm:cxn modelId="{F491A3F7-DBDC-4CE3-8D64-BE14F0E05BEB}" srcId="{17A43735-518E-4CD9-B6E4-A5BD3078B675}" destId="{18E6460A-E58A-4D30-B3B8-6BCD89B2FEE0}" srcOrd="0" destOrd="0" parTransId="{D89B04EA-8BD2-4C17-B10D-32831275EE03}" sibTransId="{AEA01642-3805-4611-93FC-6AF3C18C7DDE}"/>
    <dgm:cxn modelId="{D440905E-A993-47BC-BA6C-A1CA4DC2024A}" type="presParOf" srcId="{698F8B8A-C510-440D-9BAD-BD596BCBDB71}" destId="{2F45ADA3-7928-430D-93BD-53B2AF3105D2}" srcOrd="0" destOrd="0" presId="urn:microsoft.com/office/officeart/2008/layout/PictureAccentBlocks"/>
    <dgm:cxn modelId="{2064A2AD-4B61-4675-B122-D3313E436375}" type="presParOf" srcId="{2F45ADA3-7928-430D-93BD-53B2AF3105D2}" destId="{594DED7F-C89E-40DD-ABD8-5C846CB33441}" srcOrd="0" destOrd="0" presId="urn:microsoft.com/office/officeart/2008/layout/PictureAccentBlocks"/>
    <dgm:cxn modelId="{829E7BEC-1113-48E9-8026-913C450F753D}" type="presParOf" srcId="{2F45ADA3-7928-430D-93BD-53B2AF3105D2}" destId="{F0A48EBD-0E4B-4B4E-A920-A826D56CDC70}" srcOrd="1" destOrd="0" presId="urn:microsoft.com/office/officeart/2008/layout/PictureAccent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9B5F94-A08F-4B4F-915B-D75869CD6E4E}" type="doc">
      <dgm:prSet loTypeId="urn:microsoft.com/office/officeart/2008/layout/PictureAccentBlocks" loCatId="picture" qsTypeId="urn:microsoft.com/office/officeart/2005/8/quickstyle/simple1" qsCatId="simple" csTypeId="urn:microsoft.com/office/officeart/2005/8/colors/accent1_2" csCatId="accent1" phldr="1"/>
      <dgm:spPr/>
    </dgm:pt>
    <dgm:pt modelId="{1802E6DB-31DD-4846-AF92-030E7F4C08F0}">
      <dgm:prSet phldrT="[Tekst]"/>
      <dgm:spPr/>
      <dgm:t>
        <a:bodyPr/>
        <a:lstStyle/>
        <a:p>
          <a:r>
            <a:rPr lang="nb-NO" dirty="0"/>
            <a:t>Erkan</a:t>
          </a:r>
        </a:p>
      </dgm:t>
    </dgm:pt>
    <dgm:pt modelId="{90531496-25FB-428E-86C8-1CB1C328CAB2}" type="parTrans" cxnId="{FF4B27B2-724B-495E-AE93-EC7D089A6E3A}">
      <dgm:prSet/>
      <dgm:spPr/>
      <dgm:t>
        <a:bodyPr/>
        <a:lstStyle/>
        <a:p>
          <a:endParaRPr lang="nb-NO"/>
        </a:p>
      </dgm:t>
    </dgm:pt>
    <dgm:pt modelId="{EE75F713-CF00-4FC2-8E99-4CC7E5BAEC6B}" type="sibTrans" cxnId="{FF4B27B2-724B-495E-AE93-EC7D089A6E3A}">
      <dgm:prSet/>
      <dgm:spPr/>
      <dgm:t>
        <a:bodyPr/>
        <a:lstStyle/>
        <a:p>
          <a:endParaRPr lang="nb-NO"/>
        </a:p>
      </dgm:t>
    </dgm:pt>
    <dgm:pt modelId="{9ECD3836-016C-4703-8E00-7ACD2FDE7A2F}" type="pres">
      <dgm:prSet presAssocID="{4A9B5F94-A08F-4B4F-915B-D75869CD6E4E}" presName="Name0" presStyleCnt="0">
        <dgm:presLayoutVars>
          <dgm:dir/>
        </dgm:presLayoutVars>
      </dgm:prSet>
      <dgm:spPr/>
    </dgm:pt>
    <dgm:pt modelId="{8E6A39F8-B198-42CA-88D6-E6838297B9EC}" type="pres">
      <dgm:prSet presAssocID="{1802E6DB-31DD-4846-AF92-030E7F4C08F0}" presName="composite" presStyleCnt="0"/>
      <dgm:spPr/>
    </dgm:pt>
    <dgm:pt modelId="{B5D6BA61-9D4A-4700-9424-260C412CC037}" type="pres">
      <dgm:prSet presAssocID="{1802E6DB-31DD-4846-AF92-030E7F4C08F0}" presName="Image" presStyleLbl="alignNode1" presStyleIdx="0" presStyleCnt="1" custLinFactNeighborX="421" custLinFactNeighborY="421"/>
      <dgm:spPr>
        <a:blipFill>
          <a:blip xmlns:r="http://schemas.openxmlformats.org/officeDocument/2006/relationships" r:embed="rId1"/>
          <a:srcRect/>
          <a:stretch>
            <a:fillRect l="-25000" r="-25000"/>
          </a:stretch>
        </a:blipFill>
        <a:ln>
          <a:solidFill>
            <a:srgbClr val="FF0000"/>
          </a:solidFill>
        </a:ln>
      </dgm:spPr>
    </dgm:pt>
    <dgm:pt modelId="{980CBBC4-5334-4B84-9EBE-C520C76938BA}" type="pres">
      <dgm:prSet presAssocID="{1802E6DB-31DD-4846-AF92-030E7F4C08F0}" presName="Parent" presStyleLbl="revTx" presStyleIdx="0" presStyleCnt="1">
        <dgm:presLayoutVars>
          <dgm:bulletEnabled val="1"/>
        </dgm:presLayoutVars>
      </dgm:prSet>
      <dgm:spPr/>
    </dgm:pt>
  </dgm:ptLst>
  <dgm:cxnLst>
    <dgm:cxn modelId="{DDB0FC19-44AD-4DBB-87E6-FE05CA13DF4E}" type="presOf" srcId="{1802E6DB-31DD-4846-AF92-030E7F4C08F0}" destId="{980CBBC4-5334-4B84-9EBE-C520C76938BA}" srcOrd="0" destOrd="0" presId="urn:microsoft.com/office/officeart/2008/layout/PictureAccentBlocks"/>
    <dgm:cxn modelId="{57F19F58-4DE5-4E2F-983A-0209828B6890}" type="presOf" srcId="{4A9B5F94-A08F-4B4F-915B-D75869CD6E4E}" destId="{9ECD3836-016C-4703-8E00-7ACD2FDE7A2F}" srcOrd="0" destOrd="0" presId="urn:microsoft.com/office/officeart/2008/layout/PictureAccentBlocks"/>
    <dgm:cxn modelId="{FF4B27B2-724B-495E-AE93-EC7D089A6E3A}" srcId="{4A9B5F94-A08F-4B4F-915B-D75869CD6E4E}" destId="{1802E6DB-31DD-4846-AF92-030E7F4C08F0}" srcOrd="0" destOrd="0" parTransId="{90531496-25FB-428E-86C8-1CB1C328CAB2}" sibTransId="{EE75F713-CF00-4FC2-8E99-4CC7E5BAEC6B}"/>
    <dgm:cxn modelId="{7AE27FCC-CA48-42E9-AAB5-0C75332E6056}" type="presParOf" srcId="{9ECD3836-016C-4703-8E00-7ACD2FDE7A2F}" destId="{8E6A39F8-B198-42CA-88D6-E6838297B9EC}" srcOrd="0" destOrd="0" presId="urn:microsoft.com/office/officeart/2008/layout/PictureAccentBlocks"/>
    <dgm:cxn modelId="{53CAF50E-B09D-4E62-A92C-C7A242E8B358}" type="presParOf" srcId="{8E6A39F8-B198-42CA-88D6-E6838297B9EC}" destId="{B5D6BA61-9D4A-4700-9424-260C412CC037}" srcOrd="0" destOrd="0" presId="urn:microsoft.com/office/officeart/2008/layout/PictureAccentBlocks"/>
    <dgm:cxn modelId="{D172CD16-C8FB-484B-9E43-025FFE3BBD1B}" type="presParOf" srcId="{8E6A39F8-B198-42CA-88D6-E6838297B9EC}" destId="{980CBBC4-5334-4B84-9EBE-C520C76938BA}" srcOrd="1" destOrd="0" presId="urn:microsoft.com/office/officeart/2008/layout/PictureAccentBlock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1E85B2-6EBC-47EC-9AEF-7C3E5DA93C4D}" type="doc">
      <dgm:prSet loTypeId="urn:microsoft.com/office/officeart/2008/layout/PictureAccentBlocks" loCatId="picture" qsTypeId="urn:microsoft.com/office/officeart/2005/8/quickstyle/simple1" qsCatId="simple" csTypeId="urn:microsoft.com/office/officeart/2005/8/colors/accent1_2" csCatId="accent1" phldr="1"/>
      <dgm:spPr/>
    </dgm:pt>
    <dgm:pt modelId="{BF1A6364-3610-4A2C-9C42-7D95763E3A15}">
      <dgm:prSet phldrT="[Tekst]"/>
      <dgm:spPr/>
      <dgm:t>
        <a:bodyPr/>
        <a:lstStyle/>
        <a:p>
          <a:r>
            <a:rPr lang="nb-NO" dirty="0"/>
            <a:t>Ramazan</a:t>
          </a:r>
        </a:p>
      </dgm:t>
    </dgm:pt>
    <dgm:pt modelId="{484C2358-13BE-4289-9F96-6480BF70CE1E}" type="parTrans" cxnId="{52B65DD6-C9F8-469C-90D9-6D68DF24C9FE}">
      <dgm:prSet/>
      <dgm:spPr/>
      <dgm:t>
        <a:bodyPr/>
        <a:lstStyle/>
        <a:p>
          <a:endParaRPr lang="nb-NO"/>
        </a:p>
      </dgm:t>
    </dgm:pt>
    <dgm:pt modelId="{6887393E-757F-4C05-B4C6-3550F97EA450}" type="sibTrans" cxnId="{52B65DD6-C9F8-469C-90D9-6D68DF24C9FE}">
      <dgm:prSet/>
      <dgm:spPr/>
      <dgm:t>
        <a:bodyPr/>
        <a:lstStyle/>
        <a:p>
          <a:endParaRPr lang="nb-NO"/>
        </a:p>
      </dgm:t>
    </dgm:pt>
    <dgm:pt modelId="{EE8E3D49-0A5B-4851-96B6-88D51748C22D}" type="pres">
      <dgm:prSet presAssocID="{E21E85B2-6EBC-47EC-9AEF-7C3E5DA93C4D}" presName="Name0" presStyleCnt="0">
        <dgm:presLayoutVars>
          <dgm:dir/>
        </dgm:presLayoutVars>
      </dgm:prSet>
      <dgm:spPr/>
    </dgm:pt>
    <dgm:pt modelId="{F5766F03-D587-42E3-B30E-67CB64DC8A4F}" type="pres">
      <dgm:prSet presAssocID="{BF1A6364-3610-4A2C-9C42-7D95763E3A15}" presName="composite" presStyleCnt="0"/>
      <dgm:spPr/>
    </dgm:pt>
    <dgm:pt modelId="{0AA3EB11-31CA-46BF-9988-C2D4A9807153}" type="pres">
      <dgm:prSet presAssocID="{BF1A6364-3610-4A2C-9C42-7D95763E3A15}" presName="Image" presStyleLbl="alignNode1" presStyleIdx="0" presStyleCnt="1"/>
      <dgm:spPr>
        <a:blipFill>
          <a:blip xmlns:r="http://schemas.openxmlformats.org/officeDocument/2006/relationships" r:embed="rId1"/>
          <a:srcRect/>
          <a:stretch>
            <a:fillRect l="-25000" r="-25000"/>
          </a:stretch>
        </a:blipFill>
        <a:ln>
          <a:solidFill>
            <a:srgbClr val="FF0000"/>
          </a:solidFill>
        </a:ln>
      </dgm:spPr>
    </dgm:pt>
    <dgm:pt modelId="{3A49D320-8484-430B-B0FC-BDD38413364C}" type="pres">
      <dgm:prSet presAssocID="{BF1A6364-3610-4A2C-9C42-7D95763E3A15}" presName="Parent" presStyleLbl="revTx" presStyleIdx="0" presStyleCnt="1">
        <dgm:presLayoutVars>
          <dgm:bulletEnabled val="1"/>
        </dgm:presLayoutVars>
      </dgm:prSet>
      <dgm:spPr/>
    </dgm:pt>
  </dgm:ptLst>
  <dgm:cxnLst>
    <dgm:cxn modelId="{FB5EB85F-2E6D-44B0-A95C-D59B7DD4F041}" type="presOf" srcId="{E21E85B2-6EBC-47EC-9AEF-7C3E5DA93C4D}" destId="{EE8E3D49-0A5B-4851-96B6-88D51748C22D}" srcOrd="0" destOrd="0" presId="urn:microsoft.com/office/officeart/2008/layout/PictureAccentBlocks"/>
    <dgm:cxn modelId="{DCFECB9D-248C-4C96-9E80-82A411E9BDB2}" type="presOf" srcId="{BF1A6364-3610-4A2C-9C42-7D95763E3A15}" destId="{3A49D320-8484-430B-B0FC-BDD38413364C}" srcOrd="0" destOrd="0" presId="urn:microsoft.com/office/officeart/2008/layout/PictureAccentBlocks"/>
    <dgm:cxn modelId="{52B65DD6-C9F8-469C-90D9-6D68DF24C9FE}" srcId="{E21E85B2-6EBC-47EC-9AEF-7C3E5DA93C4D}" destId="{BF1A6364-3610-4A2C-9C42-7D95763E3A15}" srcOrd="0" destOrd="0" parTransId="{484C2358-13BE-4289-9F96-6480BF70CE1E}" sibTransId="{6887393E-757F-4C05-B4C6-3550F97EA450}"/>
    <dgm:cxn modelId="{1EECE46C-B2BE-44B1-9EDA-115F63940A14}" type="presParOf" srcId="{EE8E3D49-0A5B-4851-96B6-88D51748C22D}" destId="{F5766F03-D587-42E3-B30E-67CB64DC8A4F}" srcOrd="0" destOrd="0" presId="urn:microsoft.com/office/officeart/2008/layout/PictureAccentBlocks"/>
    <dgm:cxn modelId="{EF8902C8-F7B4-449F-A205-766157012859}" type="presParOf" srcId="{F5766F03-D587-42E3-B30E-67CB64DC8A4F}" destId="{0AA3EB11-31CA-46BF-9988-C2D4A9807153}" srcOrd="0" destOrd="0" presId="urn:microsoft.com/office/officeart/2008/layout/PictureAccentBlocks"/>
    <dgm:cxn modelId="{09312322-359A-4A4D-AED2-FE8266DA6E02}" type="presParOf" srcId="{F5766F03-D587-42E3-B30E-67CB64DC8A4F}" destId="{3A49D320-8484-430B-B0FC-BDD38413364C}" srcOrd="1" destOrd="0" presId="urn:microsoft.com/office/officeart/2008/layout/PictureAccentBlocks"/>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DED7F-C89E-40DD-ABD8-5C846CB33441}">
      <dsp:nvSpPr>
        <dsp:cNvPr id="0" name=""/>
        <dsp:cNvSpPr/>
      </dsp:nvSpPr>
      <dsp:spPr>
        <a:xfrm>
          <a:off x="1058504" y="0"/>
          <a:ext cx="2489777" cy="2489777"/>
        </a:xfrm>
        <a:prstGeom prst="rect">
          <a:avLst/>
        </a:prstGeom>
        <a:blipFill>
          <a:blip xmlns:r="http://schemas.openxmlformats.org/officeDocument/2006/relationships" r:embed="rId1"/>
          <a:srcRect/>
          <a:stretch>
            <a:fillRect l="-25000" r="-25000"/>
          </a:stretch>
        </a:blip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sp>
    <dsp:sp modelId="{F0A48EBD-0E4B-4B4E-A920-A826D56CDC70}">
      <dsp:nvSpPr>
        <dsp:cNvPr id="0" name=""/>
        <dsp:cNvSpPr/>
      </dsp:nvSpPr>
      <dsp:spPr>
        <a:xfrm rot="16200000">
          <a:off x="-435361" y="995910"/>
          <a:ext cx="2489777" cy="497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b" anchorCtr="0">
          <a:noAutofit/>
        </a:bodyPr>
        <a:lstStyle/>
        <a:p>
          <a:pPr marL="0" lvl="0" indent="0" algn="l" defTabSz="1511300">
            <a:lnSpc>
              <a:spcPct val="90000"/>
            </a:lnSpc>
            <a:spcBef>
              <a:spcPct val="0"/>
            </a:spcBef>
            <a:spcAft>
              <a:spcPct val="35000"/>
            </a:spcAft>
            <a:buNone/>
          </a:pPr>
          <a:r>
            <a:rPr lang="nb-NO" sz="3400" kern="1200" dirty="0"/>
            <a:t>Metin</a:t>
          </a:r>
        </a:p>
      </dsp:txBody>
      <dsp:txXfrm>
        <a:off x="-435361" y="995910"/>
        <a:ext cx="2489777" cy="4979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6BA61-9D4A-4700-9424-260C412CC037}">
      <dsp:nvSpPr>
        <dsp:cNvPr id="0" name=""/>
        <dsp:cNvSpPr/>
      </dsp:nvSpPr>
      <dsp:spPr>
        <a:xfrm>
          <a:off x="501605" y="927137"/>
          <a:ext cx="2508026" cy="2508026"/>
        </a:xfrm>
        <a:prstGeom prst="rect">
          <a:avLst/>
        </a:prstGeom>
        <a:blipFill>
          <a:blip xmlns:r="http://schemas.openxmlformats.org/officeDocument/2006/relationships" r:embed="rId1"/>
          <a:srcRect/>
          <a:stretch>
            <a:fillRect l="-25000" r="-25000"/>
          </a:stretch>
        </a:blip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sp>
    <dsp:sp modelId="{980CBBC4-5334-4B84-9EBE-C520C76938BA}">
      <dsp:nvSpPr>
        <dsp:cNvPr id="0" name=""/>
        <dsp:cNvSpPr/>
      </dsp:nvSpPr>
      <dsp:spPr>
        <a:xfrm rot="16200000">
          <a:off x="-1003210" y="1930348"/>
          <a:ext cx="2508026" cy="501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b" anchorCtr="0">
          <a:noAutofit/>
        </a:bodyPr>
        <a:lstStyle/>
        <a:p>
          <a:pPr marL="0" lvl="0" indent="0" algn="l" defTabSz="1511300">
            <a:lnSpc>
              <a:spcPct val="90000"/>
            </a:lnSpc>
            <a:spcBef>
              <a:spcPct val="0"/>
            </a:spcBef>
            <a:spcAft>
              <a:spcPct val="35000"/>
            </a:spcAft>
            <a:buNone/>
          </a:pPr>
          <a:r>
            <a:rPr lang="nb-NO" sz="3400" kern="1200" dirty="0"/>
            <a:t>Erkan</a:t>
          </a:r>
        </a:p>
      </dsp:txBody>
      <dsp:txXfrm>
        <a:off x="-1003210" y="1930348"/>
        <a:ext cx="2508026" cy="5016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3EB11-31CA-46BF-9988-C2D4A9807153}">
      <dsp:nvSpPr>
        <dsp:cNvPr id="0" name=""/>
        <dsp:cNvSpPr/>
      </dsp:nvSpPr>
      <dsp:spPr>
        <a:xfrm>
          <a:off x="1177947" y="0"/>
          <a:ext cx="2489777" cy="2489777"/>
        </a:xfrm>
        <a:prstGeom prst="rect">
          <a:avLst/>
        </a:prstGeom>
        <a:blipFill>
          <a:blip xmlns:r="http://schemas.openxmlformats.org/officeDocument/2006/relationships" r:embed="rId1"/>
          <a:srcRect/>
          <a:stretch>
            <a:fillRect l="-25000" r="-25000"/>
          </a:stretch>
        </a:blip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sp>
    <dsp:sp modelId="{3A49D320-8484-430B-B0FC-BDD38413364C}">
      <dsp:nvSpPr>
        <dsp:cNvPr id="0" name=""/>
        <dsp:cNvSpPr/>
      </dsp:nvSpPr>
      <dsp:spPr>
        <a:xfrm rot="16200000">
          <a:off x="-315918" y="995910"/>
          <a:ext cx="2489777" cy="497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b" anchorCtr="0">
          <a:noAutofit/>
        </a:bodyPr>
        <a:lstStyle/>
        <a:p>
          <a:pPr marL="0" lvl="0" indent="0" algn="l" defTabSz="1511300">
            <a:lnSpc>
              <a:spcPct val="90000"/>
            </a:lnSpc>
            <a:spcBef>
              <a:spcPct val="0"/>
            </a:spcBef>
            <a:spcAft>
              <a:spcPct val="35000"/>
            </a:spcAft>
            <a:buNone/>
          </a:pPr>
          <a:r>
            <a:rPr lang="nb-NO" sz="3400" kern="1200" dirty="0"/>
            <a:t>Ramazan</a:t>
          </a:r>
        </a:p>
      </dsp:txBody>
      <dsp:txXfrm>
        <a:off x="-315918" y="995910"/>
        <a:ext cx="2489777" cy="497955"/>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Blocks">
  <dgm:title val=""/>
  <dgm:desc val=""/>
  <dgm:catLst>
    <dgm:cat type="picture" pri="12000"/>
    <dgm:cat type="pictureconvert" pri="12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gt" val="5">
        <dgm:choose name="Name3">
          <dgm:if name="Name4" func="var" arg="dir" op="equ" val="norm">
            <dgm:alg type="snake">
              <dgm:param type="grDir" val="bL"/>
              <dgm:param type="bkpt" val="fixed"/>
              <dgm:param type="bkPtFixedVal" val="3"/>
              <dgm:param type="off" val="off"/>
              <dgm:param type="horzAlign" val="r"/>
              <dgm:param type="vertAlign" val="b"/>
            </dgm:alg>
          </dgm:if>
          <dgm:else name="Name5">
            <dgm:alg type="snake">
              <dgm:param type="grDir" val="bR"/>
              <dgm:param type="bkpt" val="fixed"/>
              <dgm:param type="bkPtFixedVal" val="3"/>
              <dgm:param type="off" val="off"/>
              <dgm:param type="horzAlign" val="l"/>
              <dgm:param type="vertAlign" val="b"/>
            </dgm:alg>
          </dgm:else>
        </dgm:choose>
      </dgm:if>
      <dgm:else name="Name6">
        <dgm:choose name="Name7">
          <dgm:if name="Name8" func="var" arg="dir" op="equ" val="norm">
            <dgm:alg type="snake">
              <dgm:param type="grDir" val="bL"/>
              <dgm:param type="bkpt" val="fixed"/>
              <dgm:param type="bkPtFixedVal" val="2"/>
              <dgm:param type="off" val="off"/>
              <dgm:param type="horzAlign" val="r"/>
              <dgm:param type="vertAlign" val="b"/>
            </dgm:alg>
          </dgm:if>
          <dgm:else name="Name9">
            <dgm:alg type="snake">
              <dgm:param type="grDir" val="bR"/>
              <dgm:param type="bkpt" val="fixed"/>
              <dgm:param type="bkPtFixedVal" val="2"/>
              <dgm:param type="off" val="off"/>
              <dgm:param type="horzAlign" val="l"/>
              <dgm:param type="vertAlign" val="b"/>
            </dgm:alg>
          </dgm:else>
        </dgm:choose>
      </dgm:else>
    </dgm:choose>
    <dgm:shape xmlns:r="http://schemas.openxmlformats.org/officeDocument/2006/relationships" r:blip="">
      <dgm:adjLst/>
    </dgm:shape>
    <dgm:constrLst>
      <dgm:constr type="alignOff" val="1"/>
      <dgm:constr type="primFontSz" for="des" ptType="node" op="equ" val="65"/>
      <dgm:constr type="w" for="ch" forName="composite" refType="w"/>
      <dgm:constr type="h" for="ch" forName="composite" refType="h"/>
      <dgm:constr type="sp" refType="w" refFor="ch" refForName="composite" op="equ" fact="0.113"/>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1.2"/>
        </dgm:alg>
        <dgm:shape xmlns:r="http://schemas.openxmlformats.org/officeDocument/2006/relationships" r:blip="">
          <dgm:adjLst/>
        </dgm:shape>
        <dgm:choose name="Name10">
          <dgm:if name="Name11" func="var" arg="dir" op="equ" val="norm">
            <dgm:constrLst>
              <dgm:constr type="l" for="ch" forName="Image" refType="w" refFor="ch" refForName="Image" fact="0.2"/>
              <dgm:constr type="t" for="ch" forName="Image" refType="h" fact="0"/>
              <dgm:constr type="h" for="ch" forName="Image" refType="h"/>
              <dgm:constr type="w" for="ch" forName="Image" refType="h" refFor="ch" refForName="Image" op="equ"/>
              <dgm:constr type="l" for="ch" forName="Parent" refType="w" fact="0"/>
              <dgm:constr type="t" for="ch" forName="Parent" refType="h" fact="0"/>
              <dgm:constr type="w" for="ch" forName="Parent" refType="h" refFor="ch" refForName="Image" op="equ" fact="0.2"/>
              <dgm:constr type="h" for="ch" forName="Parent" refType="h" refFor="ch" refForName="Image" op="equ"/>
            </dgm:constrLst>
          </dgm:if>
          <dgm:else name="Name12">
            <dgm:constrLst>
              <dgm:constr type="l" for="ch" forName="Image" refType="w" fact="0"/>
              <dgm:constr type="t" for="ch" forName="Image" refType="h" fact="0"/>
              <dgm:constr type="h" for="ch" forName="Image" refType="h"/>
              <dgm:constr type="w" for="ch" forName="Image" refType="h" refFor="ch" refForName="Image" op="equ"/>
              <dgm:constr type="l" for="ch" forName="Parent" refType="w" refFor="ch" refForName="Image"/>
              <dgm:constr type="t" for="ch" forName="Parent" refType="h" fact="0"/>
              <dgm:constr type="w" for="ch" forName="Parent" refType="w" refFor="ch" refForName="Image" fact="0.2"/>
              <dgm:constr type="h" for="ch" forName="Parent" refType="h" refFor="ch" refForName="Image"/>
            </dgm:constrLst>
          </dgm:else>
        </dgm:choose>
        <dgm:layoutNode name="Image" styleLbl="alignNode1">
          <dgm:alg type="sp"/>
          <dgm:shape xmlns:r="http://schemas.openxmlformats.org/officeDocument/2006/relationships" type="rect" r:blip="" blipPhldr="1">
            <dgm:adjLst/>
          </dgm:shape>
          <dgm:presOf/>
        </dgm:layoutNode>
        <dgm:layoutNode name="Parent" styleLbl="revTx">
          <dgm:varLst>
            <dgm:bulletEnabled val="1"/>
          </dgm:varLst>
          <dgm:alg type="tx">
            <dgm:param type="parTxLTRAlign" val="l"/>
            <dgm:param type="txAnchorVert" val="b"/>
            <dgm:param type="txAnchorVertCh" val="b"/>
            <dgm:param type="autoTxRot" val="grav"/>
          </dgm:alg>
          <dgm:choose name="Name13">
            <dgm:if name="Name14" func="var" arg="dir" op="equ" val="norm">
              <dgm:shape xmlns:r="http://schemas.openxmlformats.org/officeDocument/2006/relationships" rot="270" type="rect" r:blip="">
                <dgm:adjLst/>
              </dgm:shape>
            </dgm:if>
            <dgm:else name="Name15">
              <dgm:shape xmlns:r="http://schemas.openxmlformats.org/officeDocument/2006/relationships" rot="90" type="rect" r:blip="">
                <dgm:adjLst/>
              </dgm:shape>
            </dgm:else>
          </dgm:choose>
          <dgm:presOf axis="desOr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Blocks">
  <dgm:title val=""/>
  <dgm:desc val=""/>
  <dgm:catLst>
    <dgm:cat type="picture" pri="12000"/>
    <dgm:cat type="pictureconvert" pri="12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gt" val="5">
        <dgm:choose name="Name3">
          <dgm:if name="Name4" func="var" arg="dir" op="equ" val="norm">
            <dgm:alg type="snake">
              <dgm:param type="grDir" val="bL"/>
              <dgm:param type="bkpt" val="fixed"/>
              <dgm:param type="bkPtFixedVal" val="3"/>
              <dgm:param type="off" val="off"/>
              <dgm:param type="horzAlign" val="r"/>
              <dgm:param type="vertAlign" val="b"/>
            </dgm:alg>
          </dgm:if>
          <dgm:else name="Name5">
            <dgm:alg type="snake">
              <dgm:param type="grDir" val="bR"/>
              <dgm:param type="bkpt" val="fixed"/>
              <dgm:param type="bkPtFixedVal" val="3"/>
              <dgm:param type="off" val="off"/>
              <dgm:param type="horzAlign" val="l"/>
              <dgm:param type="vertAlign" val="b"/>
            </dgm:alg>
          </dgm:else>
        </dgm:choose>
      </dgm:if>
      <dgm:else name="Name6">
        <dgm:choose name="Name7">
          <dgm:if name="Name8" func="var" arg="dir" op="equ" val="norm">
            <dgm:alg type="snake">
              <dgm:param type="grDir" val="bL"/>
              <dgm:param type="bkpt" val="fixed"/>
              <dgm:param type="bkPtFixedVal" val="2"/>
              <dgm:param type="off" val="off"/>
              <dgm:param type="horzAlign" val="r"/>
              <dgm:param type="vertAlign" val="b"/>
            </dgm:alg>
          </dgm:if>
          <dgm:else name="Name9">
            <dgm:alg type="snake">
              <dgm:param type="grDir" val="bR"/>
              <dgm:param type="bkpt" val="fixed"/>
              <dgm:param type="bkPtFixedVal" val="2"/>
              <dgm:param type="off" val="off"/>
              <dgm:param type="horzAlign" val="l"/>
              <dgm:param type="vertAlign" val="b"/>
            </dgm:alg>
          </dgm:else>
        </dgm:choose>
      </dgm:else>
    </dgm:choose>
    <dgm:shape xmlns:r="http://schemas.openxmlformats.org/officeDocument/2006/relationships" r:blip="">
      <dgm:adjLst/>
    </dgm:shape>
    <dgm:constrLst>
      <dgm:constr type="alignOff" val="1"/>
      <dgm:constr type="primFontSz" for="des" ptType="node" op="equ" val="65"/>
      <dgm:constr type="w" for="ch" forName="composite" refType="w"/>
      <dgm:constr type="h" for="ch" forName="composite" refType="h"/>
      <dgm:constr type="sp" refType="w" refFor="ch" refForName="composite" op="equ" fact="0.113"/>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1.2"/>
        </dgm:alg>
        <dgm:shape xmlns:r="http://schemas.openxmlformats.org/officeDocument/2006/relationships" r:blip="">
          <dgm:adjLst/>
        </dgm:shape>
        <dgm:choose name="Name10">
          <dgm:if name="Name11" func="var" arg="dir" op="equ" val="norm">
            <dgm:constrLst>
              <dgm:constr type="l" for="ch" forName="Image" refType="w" refFor="ch" refForName="Image" fact="0.2"/>
              <dgm:constr type="t" for="ch" forName="Image" refType="h" fact="0"/>
              <dgm:constr type="h" for="ch" forName="Image" refType="h"/>
              <dgm:constr type="w" for="ch" forName="Image" refType="h" refFor="ch" refForName="Image" op="equ"/>
              <dgm:constr type="l" for="ch" forName="Parent" refType="w" fact="0"/>
              <dgm:constr type="t" for="ch" forName="Parent" refType="h" fact="0"/>
              <dgm:constr type="w" for="ch" forName="Parent" refType="h" refFor="ch" refForName="Image" op="equ" fact="0.2"/>
              <dgm:constr type="h" for="ch" forName="Parent" refType="h" refFor="ch" refForName="Image" op="equ"/>
            </dgm:constrLst>
          </dgm:if>
          <dgm:else name="Name12">
            <dgm:constrLst>
              <dgm:constr type="l" for="ch" forName="Image" refType="w" fact="0"/>
              <dgm:constr type="t" for="ch" forName="Image" refType="h" fact="0"/>
              <dgm:constr type="h" for="ch" forName="Image" refType="h"/>
              <dgm:constr type="w" for="ch" forName="Image" refType="h" refFor="ch" refForName="Image" op="equ"/>
              <dgm:constr type="l" for="ch" forName="Parent" refType="w" refFor="ch" refForName="Image"/>
              <dgm:constr type="t" for="ch" forName="Parent" refType="h" fact="0"/>
              <dgm:constr type="w" for="ch" forName="Parent" refType="w" refFor="ch" refForName="Image" fact="0.2"/>
              <dgm:constr type="h" for="ch" forName="Parent" refType="h" refFor="ch" refForName="Image"/>
            </dgm:constrLst>
          </dgm:else>
        </dgm:choose>
        <dgm:layoutNode name="Image" styleLbl="alignNode1">
          <dgm:alg type="sp"/>
          <dgm:shape xmlns:r="http://schemas.openxmlformats.org/officeDocument/2006/relationships" type="rect" r:blip="" blipPhldr="1">
            <dgm:adjLst/>
          </dgm:shape>
          <dgm:presOf/>
        </dgm:layoutNode>
        <dgm:layoutNode name="Parent" styleLbl="revTx">
          <dgm:varLst>
            <dgm:bulletEnabled val="1"/>
          </dgm:varLst>
          <dgm:alg type="tx">
            <dgm:param type="parTxLTRAlign" val="l"/>
            <dgm:param type="txAnchorVert" val="b"/>
            <dgm:param type="txAnchorVertCh" val="b"/>
            <dgm:param type="autoTxRot" val="grav"/>
          </dgm:alg>
          <dgm:choose name="Name13">
            <dgm:if name="Name14" func="var" arg="dir" op="equ" val="norm">
              <dgm:shape xmlns:r="http://schemas.openxmlformats.org/officeDocument/2006/relationships" rot="270" type="rect" r:blip="">
                <dgm:adjLst/>
              </dgm:shape>
            </dgm:if>
            <dgm:else name="Name15">
              <dgm:shape xmlns:r="http://schemas.openxmlformats.org/officeDocument/2006/relationships" rot="90" type="rect" r:blip="">
                <dgm:adjLst/>
              </dgm:shape>
            </dgm:else>
          </dgm:choose>
          <dgm:presOf axis="desOr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AccentBlocks">
  <dgm:title val=""/>
  <dgm:desc val=""/>
  <dgm:catLst>
    <dgm:cat type="picture" pri="12000"/>
    <dgm:cat type="pictureconvert" pri="12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gt" val="5">
        <dgm:choose name="Name3">
          <dgm:if name="Name4" func="var" arg="dir" op="equ" val="norm">
            <dgm:alg type="snake">
              <dgm:param type="grDir" val="bL"/>
              <dgm:param type="bkpt" val="fixed"/>
              <dgm:param type="bkPtFixedVal" val="3"/>
              <dgm:param type="off" val="off"/>
              <dgm:param type="horzAlign" val="r"/>
              <dgm:param type="vertAlign" val="b"/>
            </dgm:alg>
          </dgm:if>
          <dgm:else name="Name5">
            <dgm:alg type="snake">
              <dgm:param type="grDir" val="bR"/>
              <dgm:param type="bkpt" val="fixed"/>
              <dgm:param type="bkPtFixedVal" val="3"/>
              <dgm:param type="off" val="off"/>
              <dgm:param type="horzAlign" val="l"/>
              <dgm:param type="vertAlign" val="b"/>
            </dgm:alg>
          </dgm:else>
        </dgm:choose>
      </dgm:if>
      <dgm:else name="Name6">
        <dgm:choose name="Name7">
          <dgm:if name="Name8" func="var" arg="dir" op="equ" val="norm">
            <dgm:alg type="snake">
              <dgm:param type="grDir" val="bL"/>
              <dgm:param type="bkpt" val="fixed"/>
              <dgm:param type="bkPtFixedVal" val="2"/>
              <dgm:param type="off" val="off"/>
              <dgm:param type="horzAlign" val="r"/>
              <dgm:param type="vertAlign" val="b"/>
            </dgm:alg>
          </dgm:if>
          <dgm:else name="Name9">
            <dgm:alg type="snake">
              <dgm:param type="grDir" val="bR"/>
              <dgm:param type="bkpt" val="fixed"/>
              <dgm:param type="bkPtFixedVal" val="2"/>
              <dgm:param type="off" val="off"/>
              <dgm:param type="horzAlign" val="l"/>
              <dgm:param type="vertAlign" val="b"/>
            </dgm:alg>
          </dgm:else>
        </dgm:choose>
      </dgm:else>
    </dgm:choose>
    <dgm:shape xmlns:r="http://schemas.openxmlformats.org/officeDocument/2006/relationships" r:blip="">
      <dgm:adjLst/>
    </dgm:shape>
    <dgm:constrLst>
      <dgm:constr type="alignOff" val="1"/>
      <dgm:constr type="primFontSz" for="des" ptType="node" op="equ" val="65"/>
      <dgm:constr type="w" for="ch" forName="composite" refType="w"/>
      <dgm:constr type="h" for="ch" forName="composite" refType="h"/>
      <dgm:constr type="sp" refType="w" refFor="ch" refForName="composite" op="equ" fact="0.113"/>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1.2"/>
        </dgm:alg>
        <dgm:shape xmlns:r="http://schemas.openxmlformats.org/officeDocument/2006/relationships" r:blip="">
          <dgm:adjLst/>
        </dgm:shape>
        <dgm:choose name="Name10">
          <dgm:if name="Name11" func="var" arg="dir" op="equ" val="norm">
            <dgm:constrLst>
              <dgm:constr type="l" for="ch" forName="Image" refType="w" refFor="ch" refForName="Image" fact="0.2"/>
              <dgm:constr type="t" for="ch" forName="Image" refType="h" fact="0"/>
              <dgm:constr type="h" for="ch" forName="Image" refType="h"/>
              <dgm:constr type="w" for="ch" forName="Image" refType="h" refFor="ch" refForName="Image" op="equ"/>
              <dgm:constr type="l" for="ch" forName="Parent" refType="w" fact="0"/>
              <dgm:constr type="t" for="ch" forName="Parent" refType="h" fact="0"/>
              <dgm:constr type="w" for="ch" forName="Parent" refType="h" refFor="ch" refForName="Image" op="equ" fact="0.2"/>
              <dgm:constr type="h" for="ch" forName="Parent" refType="h" refFor="ch" refForName="Image" op="equ"/>
            </dgm:constrLst>
          </dgm:if>
          <dgm:else name="Name12">
            <dgm:constrLst>
              <dgm:constr type="l" for="ch" forName="Image" refType="w" fact="0"/>
              <dgm:constr type="t" for="ch" forName="Image" refType="h" fact="0"/>
              <dgm:constr type="h" for="ch" forName="Image" refType="h"/>
              <dgm:constr type="w" for="ch" forName="Image" refType="h" refFor="ch" refForName="Image" op="equ"/>
              <dgm:constr type="l" for="ch" forName="Parent" refType="w" refFor="ch" refForName="Image"/>
              <dgm:constr type="t" for="ch" forName="Parent" refType="h" fact="0"/>
              <dgm:constr type="w" for="ch" forName="Parent" refType="w" refFor="ch" refForName="Image" fact="0.2"/>
              <dgm:constr type="h" for="ch" forName="Parent" refType="h" refFor="ch" refForName="Image"/>
            </dgm:constrLst>
          </dgm:else>
        </dgm:choose>
        <dgm:layoutNode name="Image" styleLbl="alignNode1">
          <dgm:alg type="sp"/>
          <dgm:shape xmlns:r="http://schemas.openxmlformats.org/officeDocument/2006/relationships" type="rect" r:blip="" blipPhldr="1">
            <dgm:adjLst/>
          </dgm:shape>
          <dgm:presOf/>
        </dgm:layoutNode>
        <dgm:layoutNode name="Parent" styleLbl="revTx">
          <dgm:varLst>
            <dgm:bulletEnabled val="1"/>
          </dgm:varLst>
          <dgm:alg type="tx">
            <dgm:param type="parTxLTRAlign" val="l"/>
            <dgm:param type="txAnchorVert" val="b"/>
            <dgm:param type="txAnchorVertCh" val="b"/>
            <dgm:param type="autoTxRot" val="grav"/>
          </dgm:alg>
          <dgm:choose name="Name13">
            <dgm:if name="Name14" func="var" arg="dir" op="equ" val="norm">
              <dgm:shape xmlns:r="http://schemas.openxmlformats.org/officeDocument/2006/relationships" rot="270" type="rect" r:blip="">
                <dgm:adjLst/>
              </dgm:shape>
            </dgm:if>
            <dgm:else name="Name15">
              <dgm:shape xmlns:r="http://schemas.openxmlformats.org/officeDocument/2006/relationships" rot="90" type="rect" r:blip="">
                <dgm:adjLst/>
              </dgm:shape>
            </dgm:else>
          </dgm:choose>
          <dgm:presOf axis="desOr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9DB22-A138-4535-B4D4-394FCD3E7CD2}" type="datetimeFigureOut">
              <a:rPr lang="nb-NO" smtClean="0"/>
              <a:t>09.02.2021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DBA42-4F59-4072-9D0A-A17FD75BD577}" type="slidenum">
              <a:rPr lang="nb-NO" smtClean="0"/>
              <a:t>‹#›</a:t>
            </a:fld>
            <a:endParaRPr lang="nb-NO"/>
          </a:p>
        </p:txBody>
      </p:sp>
    </p:spTree>
    <p:extLst>
      <p:ext uri="{BB962C8B-B14F-4D97-AF65-F5344CB8AC3E}">
        <p14:creationId xmlns:p14="http://schemas.microsoft.com/office/powerpoint/2010/main" val="1793497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Tyrkia er det omtrent 82 millioner innbyggere.</a:t>
            </a:r>
          </a:p>
          <a:p>
            <a:r>
              <a:rPr lang="nb-NO" dirty="0"/>
              <a:t>Landet grenser til Georgia, Iran, Aserbajdsjan, Armenia, Syria, Irak, Hellas og Bulgaria.</a:t>
            </a:r>
          </a:p>
          <a:p>
            <a:endParaRPr lang="nb-NO" dirty="0"/>
          </a:p>
          <a:p>
            <a:r>
              <a:rPr lang="nb-NO" dirty="0"/>
              <a:t>Tyrkia består av en europeisk del som omfatter 3 prosent av arealet, og en asiatisk del som omfatter 97 prosent. </a:t>
            </a:r>
          </a:p>
          <a:p>
            <a:endParaRPr lang="nb-NO" dirty="0"/>
          </a:p>
          <a:p>
            <a:r>
              <a:rPr lang="nb-NO" dirty="0"/>
              <a:t>Hovedstaden er Ankara; men den største byen er Istanbul. </a:t>
            </a:r>
          </a:p>
        </p:txBody>
      </p:sp>
      <p:sp>
        <p:nvSpPr>
          <p:cNvPr id="4" name="Plassholder for lysbildenummer 3"/>
          <p:cNvSpPr>
            <a:spLocks noGrp="1"/>
          </p:cNvSpPr>
          <p:nvPr>
            <p:ph type="sldNum" sz="quarter" idx="5"/>
          </p:nvPr>
        </p:nvSpPr>
        <p:spPr/>
        <p:txBody>
          <a:bodyPr/>
          <a:lstStyle/>
          <a:p>
            <a:fld id="{4B7DBA42-4F59-4072-9D0A-A17FD75BD577}" type="slidenum">
              <a:rPr lang="nb-NO" smtClean="0"/>
              <a:t>2</a:t>
            </a:fld>
            <a:endParaRPr lang="nb-NO"/>
          </a:p>
        </p:txBody>
      </p:sp>
    </p:spTree>
    <p:extLst>
      <p:ext uri="{BB962C8B-B14F-4D97-AF65-F5344CB8AC3E}">
        <p14:creationId xmlns:p14="http://schemas.microsoft.com/office/powerpoint/2010/main" val="2345139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Tyrkia er en demokratisk republikk hvor president Recep </a:t>
            </a:r>
            <a:r>
              <a:rPr lang="nb-NO" dirty="0" err="1"/>
              <a:t>Tayyip</a:t>
            </a:r>
            <a:r>
              <a:rPr lang="nb-NO" dirty="0"/>
              <a:t> </a:t>
            </a:r>
            <a:r>
              <a:rPr lang="nb-NO" dirty="0" err="1"/>
              <a:t>Erdogan</a:t>
            </a:r>
            <a:r>
              <a:rPr lang="nb-NO" dirty="0"/>
              <a:t> og regjeringen har utøvende makt. Presidenten har i dag større reell makt enn tidligere. </a:t>
            </a:r>
          </a:p>
          <a:p>
            <a:r>
              <a:rPr lang="nb-NO" sz="1800" dirty="0" err="1">
                <a:effectLst/>
                <a:latin typeface="Calibri" panose="020F0502020204030204" pitchFamily="34" charset="0"/>
                <a:ea typeface="Calibri" panose="020F0502020204030204" pitchFamily="34" charset="0"/>
                <a:cs typeface="Times New Roman" panose="02020603050405020304" pitchFamily="18" charset="0"/>
              </a:rPr>
              <a:t>Erdogan</a:t>
            </a:r>
            <a:r>
              <a:rPr lang="nb-NO" sz="1800" dirty="0">
                <a:effectLst/>
                <a:latin typeface="Calibri" panose="020F0502020204030204" pitchFamily="34" charset="0"/>
                <a:ea typeface="Calibri" panose="020F0502020204030204" pitchFamily="34" charset="0"/>
                <a:cs typeface="Times New Roman" panose="02020603050405020304" pitchFamily="18" charset="0"/>
              </a:rPr>
              <a:t> utfordrer i dag det sekulære Tyrkia og har et sterkere religiøst grunnlag i sin politikk – noe som fører landet i en mye mer muslimsk konservativ retning. </a:t>
            </a:r>
            <a:endParaRPr lang="nb-NO" dirty="0"/>
          </a:p>
          <a:p>
            <a:endParaRPr lang="nb-NO" dirty="0"/>
          </a:p>
          <a:p>
            <a:r>
              <a:rPr lang="nb-NO" dirty="0"/>
              <a:t>Fredag 15. juli 2016 ble det gjennomført et kuppforsøk mot regjeringen i Tyrkia. Etter dette innførte </a:t>
            </a:r>
            <a:r>
              <a:rPr lang="nb-NO" dirty="0" err="1"/>
              <a:t>Erdogan</a:t>
            </a:r>
            <a:r>
              <a:rPr lang="nb-NO" dirty="0"/>
              <a:t> unntakstilstand der han satte til siden Den Europeiske </a:t>
            </a:r>
            <a:r>
              <a:rPr lang="nb-NO" dirty="0" err="1"/>
              <a:t>Menneskrettskonvensjonen</a:t>
            </a:r>
            <a:r>
              <a:rPr lang="nb-NO" dirty="0"/>
              <a:t>, han gav reiseforbud for akademikere og over 100 000 offentlig ansatte ble fengslet eller avsatt. Disse tiltakene har ført til at Tyrkia nærmer seg et autoritært styresett med </a:t>
            </a:r>
            <a:r>
              <a:rPr lang="nb-NO" dirty="0" err="1"/>
              <a:t>Erdogan</a:t>
            </a:r>
            <a:r>
              <a:rPr lang="nb-NO" dirty="0"/>
              <a:t> som øverste statsleder. </a:t>
            </a:r>
          </a:p>
          <a:p>
            <a:r>
              <a:rPr lang="nb-NO" dirty="0"/>
              <a:t>Unntakstilstanden har altså ført til innskrenkede menneskerettigheter som går ut over mange mennesker – både religiøse, statlig ansatte, journalister og lignende. </a:t>
            </a:r>
          </a:p>
          <a:p>
            <a:r>
              <a:rPr lang="nb-NO" dirty="0"/>
              <a:t> </a:t>
            </a:r>
          </a:p>
          <a:p>
            <a:r>
              <a:rPr lang="nb-NO" dirty="0"/>
              <a:t>Arbeidsløsheten øker drastisk, dette skaper store økonomiske problemer for dem som ikke har arbeid.  </a:t>
            </a:r>
          </a:p>
          <a:p>
            <a:r>
              <a:rPr lang="nb-NO" dirty="0"/>
              <a:t>Inflasjonen skaper til og med vanskelige situasjoner for familier som har en jobb. Den tyrkiske valutaen, Lira, går kraftig ned i verdi. </a:t>
            </a:r>
          </a:p>
          <a:p>
            <a:r>
              <a:rPr lang="nb-NO" dirty="0"/>
              <a:t>Forskjellene mellom rik og fattig er veldig stor. </a:t>
            </a:r>
          </a:p>
        </p:txBody>
      </p:sp>
      <p:sp>
        <p:nvSpPr>
          <p:cNvPr id="4" name="Plassholder for lysbildenummer 3"/>
          <p:cNvSpPr>
            <a:spLocks noGrp="1"/>
          </p:cNvSpPr>
          <p:nvPr>
            <p:ph type="sldNum" sz="quarter" idx="5"/>
          </p:nvPr>
        </p:nvSpPr>
        <p:spPr/>
        <p:txBody>
          <a:bodyPr/>
          <a:lstStyle/>
          <a:p>
            <a:fld id="{4B7DBA42-4F59-4072-9D0A-A17FD75BD577}" type="slidenum">
              <a:rPr lang="nb-NO" smtClean="0"/>
              <a:t>3</a:t>
            </a:fld>
            <a:endParaRPr lang="nb-NO"/>
          </a:p>
        </p:txBody>
      </p:sp>
    </p:spTree>
    <p:extLst>
      <p:ext uri="{BB962C8B-B14F-4D97-AF65-F5344CB8AC3E}">
        <p14:creationId xmlns:p14="http://schemas.microsoft.com/office/powerpoint/2010/main" val="561832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Hoveddelen av befolkningen er muslimske tyrkere. Det finnes også gruppe (ca. 18%) som er kurdere, de holder mest til i øst og sørøst. </a:t>
            </a:r>
          </a:p>
          <a:p>
            <a:r>
              <a:rPr lang="nb-NO" dirty="0"/>
              <a:t>I sørøst er det også en arabisk minoritet, og de største byene har jødiske og armenske minoriteter. </a:t>
            </a:r>
          </a:p>
          <a:p>
            <a:endParaRPr lang="nb-NO" dirty="0"/>
          </a:p>
          <a:p>
            <a:r>
              <a:rPr lang="nb-NO" dirty="0"/>
              <a:t>Å være kristen i Tyrkia: </a:t>
            </a:r>
          </a:p>
          <a:p>
            <a:endParaRPr lang="nb-NO" dirty="0"/>
          </a:p>
          <a:p>
            <a:r>
              <a:rPr lang="nb-NO" dirty="0"/>
              <a:t>I utgangspunktet er det trosfrihet i Tyrkia, men det er en grunnleggende tanke at hvis du elsker landet ditt og ønsker å være tyrker så må man være muslim. Å være kristen er en vestlig greie. </a:t>
            </a:r>
          </a:p>
          <a:p>
            <a:r>
              <a:rPr lang="nb-NO" dirty="0"/>
              <a:t>Derfor er det mye undertrykkelse og aggressive fordommer mot tyrkere som konverterer fra islam. </a:t>
            </a:r>
          </a:p>
          <a:p>
            <a:r>
              <a:rPr lang="nb-NO" dirty="0"/>
              <a:t>Disse fordommene, i tillegg til beskyldninger, kommer også sterkt frem i medier, skolepensum og byråkrati. </a:t>
            </a:r>
          </a:p>
          <a:p>
            <a:r>
              <a:rPr lang="nb-NO" dirty="0"/>
              <a:t>Flere opplever å bli utstøtt fra familien sin, lokalsamfunnet og jobben dersom en konverterer fra islam til kristendom. </a:t>
            </a:r>
          </a:p>
          <a:p>
            <a:endParaRPr lang="nb-NO" dirty="0"/>
          </a:p>
          <a:p>
            <a:r>
              <a:rPr lang="nb-NO" dirty="0"/>
              <a:t>Det området som i dag er Tyrkia er et område hvor det skjedde mange viktige hendelser som er omtalt i bibelen. Noa og familien hans bosatte seg i Tyrkia etter den store flommen. Apostelen Paulus kommer fra Tyrkia og startet de første kristne menighetene her. I Johannes Åpenbaring blir syv kirker i ulike områder av Tyrkia omtalt. </a:t>
            </a:r>
          </a:p>
          <a:p>
            <a:endParaRPr lang="nb-NO" dirty="0"/>
          </a:p>
        </p:txBody>
      </p:sp>
      <p:sp>
        <p:nvSpPr>
          <p:cNvPr id="4" name="Plassholder for lysbildenummer 3"/>
          <p:cNvSpPr>
            <a:spLocks noGrp="1"/>
          </p:cNvSpPr>
          <p:nvPr>
            <p:ph type="sldNum" sz="quarter" idx="5"/>
          </p:nvPr>
        </p:nvSpPr>
        <p:spPr/>
        <p:txBody>
          <a:bodyPr/>
          <a:lstStyle/>
          <a:p>
            <a:fld id="{4B7DBA42-4F59-4072-9D0A-A17FD75BD577}" type="slidenum">
              <a:rPr lang="nb-NO" smtClean="0"/>
              <a:t>4</a:t>
            </a:fld>
            <a:endParaRPr lang="nb-NO"/>
          </a:p>
        </p:txBody>
      </p:sp>
    </p:spTree>
    <p:extLst>
      <p:ext uri="{BB962C8B-B14F-4D97-AF65-F5344CB8AC3E}">
        <p14:creationId xmlns:p14="http://schemas.microsoft.com/office/powerpoint/2010/main" val="1241999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Paulus grunnla flere menigheter i dagens Tyrkia, og alle de syv menighetene i Åpenbaringen ligger her. Men gjennom århundrene har de tradisjonelle kirkene i Tyrkia vært utsatt for brutalitet og undertrykkelse. I dag utgjør de kun noen få promille av Tyrkias innbyggere. Det moderne Tyrkia ble bygget rundt en nasjonalistisk ideologi, skreddersydd for sunnimuslimske tyrkere. </a:t>
            </a:r>
          </a:p>
          <a:p>
            <a:endParaRPr lang="nb-NO" dirty="0"/>
          </a:p>
          <a:p>
            <a:r>
              <a:rPr lang="nb-NO" dirty="0"/>
              <a:t>Trosfriheten for både tradisjonelle kirkesamfunn og nyetablerte menigheter har sterke begrensninger i Tyrkia i dag, som også vil påvirke at andre menneskerettigheter krenkes. </a:t>
            </a:r>
          </a:p>
          <a:p>
            <a:endParaRPr lang="nb-NO" dirty="0"/>
          </a:p>
          <a:p>
            <a:r>
              <a:rPr lang="nb-NO" dirty="0"/>
              <a:t>Av de kristne i Tyrkia er det kun mellom 5-6000 av dem som er tyrkiske kristne, protestanter. </a:t>
            </a:r>
          </a:p>
          <a:p>
            <a:r>
              <a:rPr lang="nb-NO" dirty="0"/>
              <a:t>I Tyrkia er det en grunnleggende tanke at hvis du elsker landet ditt og ønsker å være tyrker så må man være muslim. Å være kristen er en vestlig greie. </a:t>
            </a:r>
          </a:p>
          <a:p>
            <a:r>
              <a:rPr lang="nb-NO" dirty="0"/>
              <a:t>Derfor er det mye undertrykkelse og aggressive fordommer mot tyrkere som konverterer fra islam.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Flere opplever å bli utstøtt fra familien sin, lokalsamfunnet og jobben dersom en konverterer fra islam til kristendom. </a:t>
            </a:r>
          </a:p>
          <a:p>
            <a:endParaRPr lang="nb-NO" dirty="0"/>
          </a:p>
          <a:p>
            <a:r>
              <a:rPr lang="nb-NO" dirty="0"/>
              <a:t>Både i medier, skolepensum og byråkrati vokser det frem løgner, rykter og stereotypier om de kristne – å bli kalt en kristen er noe av det mest nedlatende en kan si til et menneske i Tyrkia. </a:t>
            </a:r>
          </a:p>
          <a:p>
            <a:r>
              <a:rPr lang="nb-NO" dirty="0"/>
              <a:t>«I Norge sier man ofte at man ser ut som en boms dersom man har litt rufsete hår, skitne klær, ser sliten ut – men i Tyrkia sier man at man ser ut som en prest». </a:t>
            </a:r>
          </a:p>
          <a:p>
            <a:endParaRPr lang="nb-NO" dirty="0"/>
          </a:p>
          <a:p>
            <a:r>
              <a:rPr lang="nb-NO" dirty="0"/>
              <a:t>All religiøs virksomhet overvåkes og kontrolleres strengt. Det må sendes inn søknad for å få lov til å ha arrangementer utenfor kirken, noe man svært sjeldent får godkjennelse for. </a:t>
            </a:r>
          </a:p>
          <a:p>
            <a:r>
              <a:rPr lang="nb-NO" dirty="0"/>
              <a:t>I tillegg er det veldig vanskelig å eie eller leie eget kirkebygg. </a:t>
            </a:r>
          </a:p>
          <a:p>
            <a:endParaRPr lang="nb-NO" dirty="0"/>
          </a:p>
          <a:p>
            <a:r>
              <a:rPr lang="nb-NO" dirty="0"/>
              <a:t>I Tyrkia er det statlig monopol på religiøs undervisning, det vil si at det ikke er lovlig å utdanne prester. Flere menigheter går likevel sammen og underviser/trener prester og menighetsledere, men de vil aldri få et gyldig bevis på at de har den utdanningen. </a:t>
            </a:r>
          </a:p>
          <a:p>
            <a:endParaRPr lang="nb-NO" dirty="0"/>
          </a:p>
        </p:txBody>
      </p:sp>
      <p:sp>
        <p:nvSpPr>
          <p:cNvPr id="4" name="Plassholder for lysbildenummer 3"/>
          <p:cNvSpPr>
            <a:spLocks noGrp="1"/>
          </p:cNvSpPr>
          <p:nvPr>
            <p:ph type="sldNum" sz="quarter" idx="5"/>
          </p:nvPr>
        </p:nvSpPr>
        <p:spPr/>
        <p:txBody>
          <a:bodyPr/>
          <a:lstStyle/>
          <a:p>
            <a:fld id="{4B7DBA42-4F59-4072-9D0A-A17FD75BD577}" type="slidenum">
              <a:rPr lang="nb-NO" smtClean="0"/>
              <a:t>5</a:t>
            </a:fld>
            <a:endParaRPr lang="nb-NO"/>
          </a:p>
        </p:txBody>
      </p:sp>
    </p:spTree>
    <p:extLst>
      <p:ext uri="{BB962C8B-B14F-4D97-AF65-F5344CB8AC3E}">
        <p14:creationId xmlns:p14="http://schemas.microsoft.com/office/powerpoint/2010/main" val="3805837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Ramazan Arkan (i midten) leder Antalya Evangeliske kirke, der de fleste medlemmene er konvertitter. </a:t>
            </a:r>
          </a:p>
          <a:p>
            <a:r>
              <a:rPr lang="nb-NO" dirty="0"/>
              <a:t>Ramazan har mottatt dødstrusler som følge av sin lederposisjon i menigheten. </a:t>
            </a:r>
          </a:p>
          <a:p>
            <a:r>
              <a:rPr lang="nb-NO" dirty="0"/>
              <a:t>Sammen med seg har Ramazan to andre pastorer som jobber ved hans side, Metin og Erkan. </a:t>
            </a:r>
          </a:p>
          <a:p>
            <a:r>
              <a:rPr lang="nb-NO" dirty="0"/>
              <a:t>De er pastorer i hver sin kirke, Metin i gamlebyen i Antalya, Erkan i det nye kirkebygget i Lara – Ramazan er </a:t>
            </a:r>
            <a:r>
              <a:rPr lang="nb-NO" dirty="0" err="1"/>
              <a:t>hovedpastor</a:t>
            </a:r>
            <a:r>
              <a:rPr lang="nb-NO" dirty="0"/>
              <a:t>. </a:t>
            </a:r>
          </a:p>
          <a:p>
            <a:r>
              <a:rPr lang="nb-NO" dirty="0"/>
              <a:t>De bruker alle mye tid på sjelesorg og veiledning for medlemmene i kirken og andre som søker hjelp. </a:t>
            </a:r>
          </a:p>
          <a:p>
            <a:endParaRPr lang="nb-NO" dirty="0"/>
          </a:p>
          <a:p>
            <a:r>
              <a:rPr lang="nb-NO" dirty="0"/>
              <a:t>Historien til Ramazan Arkan: </a:t>
            </a:r>
          </a:p>
          <a:p>
            <a:r>
              <a:rPr lang="nb-NO" dirty="0"/>
              <a:t>Det var moren min som valgte å gi meg navn etter den muslimske høytiden ramadan. Nå angrer hun, for hun mener jeg ikke fortjener et slikt navn. </a:t>
            </a:r>
          </a:p>
          <a:p>
            <a:endParaRPr lang="nb-NO" dirty="0"/>
          </a:p>
          <a:p>
            <a:r>
              <a:rPr lang="nb-NO" dirty="0"/>
              <a:t>Jeg var en svært hengiven muslim. Jeg ba fem ganger om dagen, fastet og studerte Koranen flittig. Så kom jeg til universitetet og fikk nye venner. Mange var sosialister og ateister og trodde ikke på Gud. Alt jeg visste om islam var det mennesker som hadde fortalt meg, og nå var jeg plutselig omgitt av mennesker som var kritiske til Gud og som pekte på mange selvmotsigelser i Koranen. Jeg ble full av tvil og spørsmål. </a:t>
            </a:r>
          </a:p>
          <a:p>
            <a:endParaRPr lang="nb-NO" dirty="0"/>
          </a:p>
          <a:p>
            <a:r>
              <a:rPr lang="nb-NO" dirty="0"/>
              <a:t>Jeg prøvde å lese Koranen med enda større iver, og spurte mine religiøse ledere til råds, men endte bare opp med enda flere spørsmål. Så jeg mistet troen, og gled raskt inn i en syndig livsstil. </a:t>
            </a:r>
          </a:p>
          <a:p>
            <a:endParaRPr lang="nb-NO" dirty="0"/>
          </a:p>
          <a:p>
            <a:r>
              <a:rPr lang="nb-NO" dirty="0"/>
              <a:t>Etter hvert fikk jeg jobb i et firma, og der fikk jeg en ny venn. Han var en kristen. Jeg trodde jeg visste hva kristendom var, men alt han fortalte meg var annerledes enn det muslimer hadde fortalt meg om kristendom. </a:t>
            </a:r>
          </a:p>
          <a:p>
            <a:endParaRPr lang="nb-NO" dirty="0"/>
          </a:p>
          <a:p>
            <a:r>
              <a:rPr lang="nb-NO" dirty="0"/>
              <a:t>Dette irriterte meg og jeg begynte å studere bibelen for å finne noe å bruke mot ham, på samme måte som ateistene hadde gjort med meg i studietiden. En dag inviterte han meg til kirken sin. Jeg så på det som en del av undersøkelsene mine og ble med. </a:t>
            </a:r>
          </a:p>
          <a:p>
            <a:endParaRPr lang="nb-NO" dirty="0"/>
          </a:p>
          <a:p>
            <a:r>
              <a:rPr lang="nb-NO" dirty="0"/>
              <a:t>I mange år hadde jeg møtt trofast opp i moskeen og hørt Muhammeds ord uten å forstå noen ting. Jeg hadde bedt i timevis hver dag – på et språk jeg ikke kunne. I den lille kristne forsamlingen tilbad alle mennesker Gud sammen: kvinner, menn, eldre og barn – med innlevelse, og på et språk jeg kunne forstå. De tok imot meg med respekt og aksepterte meg slik jeg var. Fellesskapet berørte meg. I to og et halvt år gikk jeg på disse gudstjenestene. </a:t>
            </a:r>
          </a:p>
          <a:p>
            <a:endParaRPr lang="nb-NO" dirty="0"/>
          </a:p>
          <a:p>
            <a:r>
              <a:rPr lang="nb-NO" dirty="0"/>
              <a:t>Så en dag kom brevet i postkassa. Jeg var innkalt til militærtjeneste for den tyrkiske stat. Tiden i militæret skulle vise seg å bli tung. Jeg mistrivdes og ble deprimert. Hver dag drømte jeg om å desertere, uten å gjøre alvor av det. Jeg hadde jevnlig nattevakt, og en natt mens jeg stod alene på post, begynte jeg plutselig å huske </a:t>
            </a:r>
            <a:r>
              <a:rPr lang="nb-NO" dirty="0" err="1"/>
              <a:t>bibelvers</a:t>
            </a:r>
            <a:r>
              <a:rPr lang="nb-NO" dirty="0"/>
              <a:t> fra gudstjenestene. </a:t>
            </a:r>
          </a:p>
          <a:p>
            <a:endParaRPr lang="nb-NO" dirty="0"/>
          </a:p>
          <a:p>
            <a:r>
              <a:rPr lang="nb-NO" dirty="0"/>
              <a:t>Vers etter vers steg opp i meg. Oppmuntringer, invitasjoner fra Gud, vers om Guds omsorg og fred. For første gang i livet kjente jeg Guds nærvær tett på meg. Det var som om jeg kjente Jesu hånd på meg. Jeg falt ned på kne og gråt. Der og da, på post i tyrkisk militærtjeneste, gav jeg livet mitt til Jesus. Og han forandret alt. </a:t>
            </a:r>
          </a:p>
          <a:p>
            <a:endParaRPr lang="nb-NO" dirty="0"/>
          </a:p>
          <a:p>
            <a:r>
              <a:rPr lang="nb-NO" dirty="0"/>
              <a:t>Moren min angrer fortsatt på navnet hun gav meg, men hun sier: «Jeg er glad du ble kristen, for du ble et bedre menneske.»</a:t>
            </a:r>
          </a:p>
        </p:txBody>
      </p:sp>
      <p:sp>
        <p:nvSpPr>
          <p:cNvPr id="4" name="Plassholder for lysbildenummer 3"/>
          <p:cNvSpPr>
            <a:spLocks noGrp="1"/>
          </p:cNvSpPr>
          <p:nvPr>
            <p:ph type="sldNum" sz="quarter" idx="5"/>
          </p:nvPr>
        </p:nvSpPr>
        <p:spPr/>
        <p:txBody>
          <a:bodyPr/>
          <a:lstStyle/>
          <a:p>
            <a:fld id="{4B7DBA42-4F59-4072-9D0A-A17FD75BD577}" type="slidenum">
              <a:rPr lang="nb-NO" smtClean="0"/>
              <a:t>6</a:t>
            </a:fld>
            <a:endParaRPr lang="nb-NO"/>
          </a:p>
        </p:txBody>
      </p:sp>
    </p:spTree>
    <p:extLst>
      <p:ext uri="{BB962C8B-B14F-4D97-AF65-F5344CB8AC3E}">
        <p14:creationId xmlns:p14="http://schemas.microsoft.com/office/powerpoint/2010/main" val="399241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24 år etter at en husgruppe ble dannet i Antalya, ble menighetens flotte kirkebygg innviet høsten 2016.</a:t>
            </a:r>
          </a:p>
          <a:p>
            <a:r>
              <a:rPr lang="nb-NO" dirty="0"/>
              <a:t>I dag har de omtrent 200 medlemmer. </a:t>
            </a:r>
          </a:p>
          <a:p>
            <a:endParaRPr lang="nb-NO" dirty="0"/>
          </a:p>
          <a:p>
            <a:r>
              <a:rPr lang="nb-NO" dirty="0"/>
              <a:t>Den nye Lara-kirken ligger fem-seks kilometer øst for Antalya sentrum. Bygget har fem etasjer og glir greit inn i den nye leilighetsbebyggelsen som preget Lara-området. </a:t>
            </a:r>
          </a:p>
          <a:p>
            <a:r>
              <a:rPr lang="nb-NO" dirty="0"/>
              <a:t>Kirken ligger i et nybyggerområde. De som bor her tilhører middelklassen. </a:t>
            </a:r>
          </a:p>
          <a:p>
            <a:r>
              <a:rPr lang="nb-NO" dirty="0"/>
              <a:t>Mange jobber i turistindustrien. </a:t>
            </a:r>
          </a:p>
          <a:p>
            <a:endParaRPr lang="nb-NO" dirty="0"/>
          </a:p>
          <a:p>
            <a:r>
              <a:rPr lang="nb-NO" dirty="0"/>
              <a:t>«Vi har bygget her fordi vi tror det er enklere å komme i kontakt med folk i et nybyggerområde enn i et etablert strøk.</a:t>
            </a:r>
          </a:p>
          <a:p>
            <a:r>
              <a:rPr lang="nb-NO" dirty="0"/>
              <a:t>Folk har gjerne færre fordommer når man har det til felles at alle er nye. </a:t>
            </a:r>
          </a:p>
          <a:p>
            <a:r>
              <a:rPr lang="nb-NO" dirty="0"/>
              <a:t>Kirken er særlig opptatt av å komme i kontakt med familier med små barn. </a:t>
            </a:r>
          </a:p>
          <a:p>
            <a:endParaRPr lang="nb-NO" dirty="0"/>
          </a:p>
          <a:p>
            <a:r>
              <a:rPr lang="nb-NO" dirty="0"/>
              <a:t>Hele kjelleren er et lekerom der unge mødre kan komme med barna sine. Bygget inneholder også kontorer og ulike møterom, i en etasje er det også innredet gjesterom for besøkende. </a:t>
            </a:r>
          </a:p>
          <a:p>
            <a:r>
              <a:rPr lang="nb-NO" dirty="0"/>
              <a:t>Kirkerommet rommer nesten 200 personer og har oppholdsrom for barn med glassvegg bakerst. </a:t>
            </a:r>
          </a:p>
          <a:p>
            <a:r>
              <a:rPr lang="nb-NO" dirty="0"/>
              <a:t>Toppetasjen har rom for kirkekaffe og sosialt samvær, og mulighet for servering av mat.</a:t>
            </a:r>
          </a:p>
          <a:p>
            <a:r>
              <a:rPr lang="nb-NO" dirty="0"/>
              <a:t>Bygget er veldig praktisk og tjenlig for menigheten, de har til og med heis. </a:t>
            </a:r>
          </a:p>
          <a:p>
            <a:endParaRPr lang="nb-NO" dirty="0"/>
          </a:p>
          <a:p>
            <a:r>
              <a:rPr lang="nb-NO" dirty="0"/>
              <a:t>I følge tyrkisk lov kan ingen andre enn muslimer etablere og registrere kirkesamfunn eller menigheter. Denne menigheten er registrert som en «</a:t>
            </a:r>
            <a:r>
              <a:rPr lang="nb-NO" dirty="0" err="1"/>
              <a:t>dernek</a:t>
            </a:r>
            <a:r>
              <a:rPr lang="nb-NO" dirty="0"/>
              <a:t>», en slags stiftelse med registrerte medlemmer og et styre. De har et lovverk som må følges, og må rapportere til myndighetene. </a:t>
            </a:r>
          </a:p>
          <a:p>
            <a:endParaRPr lang="nb-NO" dirty="0"/>
          </a:p>
          <a:p>
            <a:r>
              <a:rPr lang="nb-NO" dirty="0"/>
              <a:t>Menigheten er altså nå delt i to hvor halvparten holder til i den internasjonale menigheten i gamlebyen </a:t>
            </a:r>
            <a:r>
              <a:rPr lang="nb-NO" dirty="0" err="1"/>
              <a:t>Kaleici</a:t>
            </a:r>
            <a:r>
              <a:rPr lang="nb-NO" dirty="0"/>
              <a:t> i Antalya sentrum, og resten holder til i Lara-kirken. </a:t>
            </a:r>
          </a:p>
          <a:p>
            <a:r>
              <a:rPr lang="nb-NO" dirty="0"/>
              <a:t>Dette gjør de strategisk for å nå ut til flere. Både ledelsen og medlemmene har store drømmer om å bygge en ny kirke i vest-Antalya og utvide enda mer i fremtiden. </a:t>
            </a:r>
          </a:p>
        </p:txBody>
      </p:sp>
      <p:sp>
        <p:nvSpPr>
          <p:cNvPr id="4" name="Plassholder for lysbildenummer 3"/>
          <p:cNvSpPr>
            <a:spLocks noGrp="1"/>
          </p:cNvSpPr>
          <p:nvPr>
            <p:ph type="sldNum" sz="quarter" idx="5"/>
          </p:nvPr>
        </p:nvSpPr>
        <p:spPr/>
        <p:txBody>
          <a:bodyPr/>
          <a:lstStyle/>
          <a:p>
            <a:fld id="{4B7DBA42-4F59-4072-9D0A-A17FD75BD577}" type="slidenum">
              <a:rPr lang="nb-NO" smtClean="0"/>
              <a:t>7</a:t>
            </a:fld>
            <a:endParaRPr lang="nb-NO"/>
          </a:p>
        </p:txBody>
      </p:sp>
    </p:spTree>
    <p:extLst>
      <p:ext uri="{BB962C8B-B14F-4D97-AF65-F5344CB8AC3E}">
        <p14:creationId xmlns:p14="http://schemas.microsoft.com/office/powerpoint/2010/main" val="3856929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Menigheten består omtrent utelukkende av konvertitter. </a:t>
            </a:r>
          </a:p>
          <a:p>
            <a:r>
              <a:rPr lang="nb-NO" dirty="0"/>
              <a:t>Flere av medlemmene opplever å bli utstøtt av familien, stemplet som landssvikere eller har mistet jobben. </a:t>
            </a:r>
          </a:p>
          <a:p>
            <a:endParaRPr lang="nb-NO" dirty="0"/>
          </a:p>
          <a:p>
            <a:r>
              <a:rPr lang="nb-NO" dirty="0"/>
              <a:t>Likevel oppsøker stadig nye mennesker menigheten. </a:t>
            </a:r>
          </a:p>
          <a:p>
            <a:r>
              <a:rPr lang="nb-NO" dirty="0"/>
              <a:t>«Utviklingen de siste årene gjør meg veldig glad», forteller Pastor Ramazan Arkan. </a:t>
            </a:r>
          </a:p>
          <a:p>
            <a:r>
              <a:rPr lang="nb-NO" dirty="0"/>
              <a:t>Mange forteller at de blir fascinert av fellesskapet og av kjærligheten som kristne viser hverandre. </a:t>
            </a:r>
          </a:p>
          <a:p>
            <a:r>
              <a:rPr lang="nb-NO" dirty="0"/>
              <a:t>«Budskapet om tilgivelse og kjærlighet har jeg ikke møtt noe annet sted».</a:t>
            </a:r>
          </a:p>
          <a:p>
            <a:r>
              <a:rPr lang="nb-NO" dirty="0"/>
              <a:t>Stefanusalliansen støtter deres menighetsarbeid gjennom pastorstøtte og daglig drift. </a:t>
            </a:r>
          </a:p>
          <a:p>
            <a:endParaRPr lang="nb-NO" dirty="0"/>
          </a:p>
          <a:p>
            <a:r>
              <a:rPr lang="nb-NO" dirty="0"/>
              <a:t>I 2018 og 2019 har menigheten opplevd større vekst enn tidligere. Normalt har de rapportert om 3-4 nye troende hvert år, dette har vært et relativt stabilt tall i flere år. </a:t>
            </a:r>
          </a:p>
          <a:p>
            <a:r>
              <a:rPr lang="nb-NO" dirty="0"/>
              <a:t>I 2018 derimot var tallet 4-5 ganger så stort. Ramazan antar at noen av hovedårsakene til dette er den økonomiske og politiske situasjonen i landet. </a:t>
            </a:r>
          </a:p>
          <a:p>
            <a:r>
              <a:rPr lang="nb-NO" dirty="0"/>
              <a:t>Folk er lei av den dårlige situasjonen, det er større arbeidsledighet og den politiske situasjonen er ustabil og uforutsigbar. </a:t>
            </a:r>
          </a:p>
          <a:p>
            <a:r>
              <a:rPr lang="nb-NO" dirty="0"/>
              <a:t>Flere opplever å ikke få de svarene og den trøsten de søker i moskeene, derfor søker flere til kirkene for samtaler. </a:t>
            </a:r>
          </a:p>
          <a:p>
            <a:r>
              <a:rPr lang="nb-NO" dirty="0"/>
              <a:t>Her opplever de å bli tatt seriøst og de føler seg velkommen i kirken. </a:t>
            </a:r>
          </a:p>
          <a:p>
            <a:endParaRPr lang="nb-NO" dirty="0"/>
          </a:p>
          <a:p>
            <a:r>
              <a:rPr lang="nb-NO" dirty="0"/>
              <a:t>Visjonen til menighetene er å tjene Gud og fremme åndelig vekst i kirken; forkynne evangeliet til dem som ikke har hørt det; utruste alle medlemmer til å tjene fellesskapet; plante menigheter hvor det ikke finnes noen. </a:t>
            </a:r>
          </a:p>
          <a:p>
            <a:endParaRPr lang="nb-NO" dirty="0"/>
          </a:p>
          <a:p>
            <a:r>
              <a:rPr lang="nb-NO" dirty="0"/>
              <a:t>Som nevnt opplever de fleste i menigheten å bli ekskludert, gjort arveløse og utstøtt fra familiene sine. De blir hetset og trakassert i nærmiljøet og mistenkeliggjort og diskriminert av myndighetene. Fellesskapet menigheten tilbyr blir derfor helt essensielt. Denne unike og livskraftige menigheten har store utfordringer på mange fronter. </a:t>
            </a:r>
          </a:p>
        </p:txBody>
      </p:sp>
      <p:sp>
        <p:nvSpPr>
          <p:cNvPr id="4" name="Plassholder for lysbildenummer 3"/>
          <p:cNvSpPr>
            <a:spLocks noGrp="1"/>
          </p:cNvSpPr>
          <p:nvPr>
            <p:ph type="sldNum" sz="quarter" idx="5"/>
          </p:nvPr>
        </p:nvSpPr>
        <p:spPr/>
        <p:txBody>
          <a:bodyPr/>
          <a:lstStyle/>
          <a:p>
            <a:fld id="{4B7DBA42-4F59-4072-9D0A-A17FD75BD577}" type="slidenum">
              <a:rPr lang="nb-NO" smtClean="0"/>
              <a:t>8</a:t>
            </a:fld>
            <a:endParaRPr lang="nb-NO"/>
          </a:p>
        </p:txBody>
      </p:sp>
    </p:spTree>
    <p:extLst>
      <p:ext uri="{BB962C8B-B14F-4D97-AF65-F5344CB8AC3E}">
        <p14:creationId xmlns:p14="http://schemas.microsoft.com/office/powerpoint/2010/main" val="759084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nb-NO"/>
              <a:t>Klikk for å redigere tittelstil</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dirty="0"/>
              <a:t>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nb-NO"/>
              <a:t>Klikk for å redigere tittelstil</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360C6404-AD6E-4860-8E75-697CA40B95DA}" type="datetimeFigureOut">
              <a:rPr lang="en-US" dirty="0"/>
              <a:t>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2/9/2021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583436" y="3143250"/>
            <a:ext cx="4270248" cy="259677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4F7D4976-E339-4826-83B7-FBD03F55ECF8}" type="datetimeFigureOut">
              <a:rPr lang="en-US" dirty="0"/>
              <a:t>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nb-NO"/>
              <a:t>Klikk for å redigere tittelstil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nb-NO"/>
              <a:t>Klikk for å redigere tittelstil</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9" name="Date Placeholder 8"/>
          <p:cNvSpPr>
            <a:spLocks noGrp="1"/>
          </p:cNvSpPr>
          <p:nvPr>
            <p:ph type="dt" sz="half" idx="10"/>
          </p:nvPr>
        </p:nvSpPr>
        <p:spPr/>
        <p:txBody>
          <a:bodyPr/>
          <a:lstStyle/>
          <a:p>
            <a:fld id="{D1BE4249-C0D0-4B06-8692-E8BB871AF643}" type="datetimeFigureOut">
              <a:rPr lang="en-US" dirty="0"/>
              <a:t>2/9/2021</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2/9/2021</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2/9/2021</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commons.wikimedia.org/wiki/File:Flag-map_of_Turkey.svg"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commons.wikimedia.org/wiki/File:After_coup_nightly_demonstartion_of_president_Erdogan_supporters._Istanbul,_Turkey,_Eastern_Europe_and_Western_Asia._20_July,2016.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5.xml"/><Relationship Id="rId16" Type="http://schemas.openxmlformats.org/officeDocument/2006/relationships/diagramQuickStyle" Target="../diagrams/quickStyl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4161672A-1D04-4F5F-82E1-30D434785960}"/>
              </a:ext>
            </a:extLst>
          </p:cNvPr>
          <p:cNvPicPr>
            <a:picLocks noChangeAspect="1"/>
          </p:cNvPicPr>
          <p:nvPr/>
        </p:nvPicPr>
        <p:blipFill>
          <a:blip r:embed="rId2">
            <a:alphaModFix amt="50000"/>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8202DC56-A70F-4B69-ACAE-EC3D2CD3D471}"/>
              </a:ext>
            </a:extLst>
          </p:cNvPr>
          <p:cNvSpPr>
            <a:spLocks noGrp="1"/>
          </p:cNvSpPr>
          <p:nvPr>
            <p:ph type="ctrTitle"/>
          </p:nvPr>
        </p:nvSpPr>
        <p:spPr>
          <a:xfrm>
            <a:off x="3233420" y="2064222"/>
            <a:ext cx="5725160" cy="1697576"/>
          </a:xfrm>
          <a:solidFill>
            <a:srgbClr val="FFFFFF">
              <a:alpha val="71000"/>
            </a:srgbClr>
          </a:solidFill>
        </p:spPr>
        <p:txBody>
          <a:bodyPr>
            <a:normAutofit/>
          </a:bodyPr>
          <a:lstStyle/>
          <a:p>
            <a:r>
              <a:rPr lang="nb-NO" sz="8000" dirty="0" err="1"/>
              <a:t>tyrkia</a:t>
            </a:r>
            <a:endParaRPr lang="nb-NO" sz="8000" dirty="0"/>
          </a:p>
        </p:txBody>
      </p:sp>
      <p:sp>
        <p:nvSpPr>
          <p:cNvPr id="3" name="Undertittel 2">
            <a:extLst>
              <a:ext uri="{FF2B5EF4-FFF2-40B4-BE49-F238E27FC236}">
                <a16:creationId xmlns:a16="http://schemas.microsoft.com/office/drawing/2014/main" id="{3586487D-6078-459C-BF20-36333D7CC778}"/>
              </a:ext>
            </a:extLst>
          </p:cNvPr>
          <p:cNvSpPr>
            <a:spLocks noGrp="1"/>
          </p:cNvSpPr>
          <p:nvPr>
            <p:ph type="subTitle" idx="1"/>
          </p:nvPr>
        </p:nvSpPr>
        <p:spPr>
          <a:xfrm>
            <a:off x="2964307" y="3944990"/>
            <a:ext cx="6263386" cy="646176"/>
          </a:xfrm>
        </p:spPr>
        <p:txBody>
          <a:bodyPr>
            <a:normAutofit/>
          </a:bodyPr>
          <a:lstStyle/>
          <a:p>
            <a:r>
              <a:rPr lang="nb-NO" sz="2800" b="1" dirty="0"/>
              <a:t>Antalya </a:t>
            </a:r>
            <a:r>
              <a:rPr lang="nb-NO" sz="2800" b="1" dirty="0" err="1"/>
              <a:t>Evangelical</a:t>
            </a:r>
            <a:r>
              <a:rPr lang="nb-NO" sz="2800" b="1" dirty="0"/>
              <a:t> Church </a:t>
            </a:r>
          </a:p>
        </p:txBody>
      </p:sp>
      <p:pic>
        <p:nvPicPr>
          <p:cNvPr id="4" name="Bilde 3">
            <a:extLst>
              <a:ext uri="{FF2B5EF4-FFF2-40B4-BE49-F238E27FC236}">
                <a16:creationId xmlns:a16="http://schemas.microsoft.com/office/drawing/2014/main" id="{3E851239-4536-4852-8D1E-8EFEBB959FCF}"/>
              </a:ext>
            </a:extLst>
          </p:cNvPr>
          <p:cNvPicPr>
            <a:picLocks noChangeAspect="1"/>
          </p:cNvPicPr>
          <p:nvPr/>
        </p:nvPicPr>
        <p:blipFill>
          <a:blip r:embed="rId3"/>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643786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796B03DD-F3F2-436A-85F0-839F0A47297F}"/>
              </a:ext>
            </a:extLst>
          </p:cNvPr>
          <p:cNvSpPr>
            <a:spLocks noGrp="1"/>
          </p:cNvSpPr>
          <p:nvPr>
            <p:ph idx="1"/>
          </p:nvPr>
        </p:nvSpPr>
        <p:spPr/>
        <p:txBody>
          <a:bodyPr/>
          <a:lstStyle/>
          <a:p>
            <a:endParaRPr lang="nb-NO"/>
          </a:p>
        </p:txBody>
      </p:sp>
      <p:sp>
        <p:nvSpPr>
          <p:cNvPr id="4" name="AutoShape 2" descr="Bilderesultat for turkey flag">
            <a:extLst>
              <a:ext uri="{FF2B5EF4-FFF2-40B4-BE49-F238E27FC236}">
                <a16:creationId xmlns:a16="http://schemas.microsoft.com/office/drawing/2014/main" id="{791C2730-71B2-462B-B8C3-A76B0BD0532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28" name="Picture 4" descr="File:Flag-map of Turkey.svg">
            <a:extLst>
              <a:ext uri="{FF2B5EF4-FFF2-40B4-BE49-F238E27FC236}">
                <a16:creationId xmlns:a16="http://schemas.microsoft.com/office/drawing/2014/main" id="{1BD3FBF0-E4C8-4253-BC1E-28DF570CE4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9831" y="1117973"/>
            <a:ext cx="9577137" cy="4106197"/>
          </a:xfrm>
          <a:prstGeom prst="rect">
            <a:avLst/>
          </a:prstGeom>
          <a:noFill/>
          <a:extLst>
            <a:ext uri="{909E8E84-426E-40DD-AFC4-6F175D3DCCD1}">
              <a14:hiddenFill xmlns:a14="http://schemas.microsoft.com/office/drawing/2010/main">
                <a:solidFill>
                  <a:srgbClr val="FFFFFF"/>
                </a:solidFill>
              </a14:hiddenFill>
            </a:ext>
          </a:extLst>
        </p:spPr>
      </p:pic>
      <p:pic>
        <p:nvPicPr>
          <p:cNvPr id="6" name="Bilde 5">
            <a:extLst>
              <a:ext uri="{FF2B5EF4-FFF2-40B4-BE49-F238E27FC236}">
                <a16:creationId xmlns:a16="http://schemas.microsoft.com/office/drawing/2014/main" id="{C6963813-46C2-4F4D-81A8-EDC1BF8DA11B}"/>
              </a:ext>
            </a:extLst>
          </p:cNvPr>
          <p:cNvPicPr>
            <a:picLocks noChangeAspect="1"/>
          </p:cNvPicPr>
          <p:nvPr/>
        </p:nvPicPr>
        <p:blipFill>
          <a:blip r:embed="rId4"/>
          <a:stretch>
            <a:fillRect/>
          </a:stretch>
        </p:blipFill>
        <p:spPr>
          <a:xfrm>
            <a:off x="10557829" y="5107882"/>
            <a:ext cx="1390814" cy="1575947"/>
          </a:xfrm>
          <a:prstGeom prst="rect">
            <a:avLst/>
          </a:prstGeom>
        </p:spPr>
      </p:pic>
      <p:sp>
        <p:nvSpPr>
          <p:cNvPr id="5" name="TekstSylinder 4">
            <a:extLst>
              <a:ext uri="{FF2B5EF4-FFF2-40B4-BE49-F238E27FC236}">
                <a16:creationId xmlns:a16="http://schemas.microsoft.com/office/drawing/2014/main" id="{F74AAF11-A882-4DD7-A5D1-3F4F98FD2DFE}"/>
              </a:ext>
            </a:extLst>
          </p:cNvPr>
          <p:cNvSpPr txBox="1"/>
          <p:nvPr/>
        </p:nvSpPr>
        <p:spPr>
          <a:xfrm>
            <a:off x="0" y="6657945"/>
            <a:ext cx="3156633" cy="200055"/>
          </a:xfrm>
          <a:prstGeom prst="rect">
            <a:avLst/>
          </a:prstGeom>
          <a:noFill/>
        </p:spPr>
        <p:txBody>
          <a:bodyPr wrap="none" rtlCol="0">
            <a:spAutoFit/>
          </a:bodyPr>
          <a:lstStyle/>
          <a:p>
            <a:r>
              <a:rPr lang="nb-NO" sz="700" dirty="0">
                <a:solidFill>
                  <a:schemeClr val="bg1">
                    <a:lumMod val="65000"/>
                  </a:schemeClr>
                </a:solidFill>
              </a:rPr>
              <a:t>Bilde hentet fra: </a:t>
            </a:r>
            <a:r>
              <a:rPr lang="nb-NO" sz="700" dirty="0">
                <a:solidFill>
                  <a:schemeClr val="bg1">
                    <a:lumMod val="65000"/>
                  </a:schemeClr>
                </a:solidFill>
                <a:hlinkClick r:id="rId5">
                  <a:extLst>
                    <a:ext uri="{A12FA001-AC4F-418D-AE19-62706E023703}">
                      <ahyp:hlinkClr xmlns:ahyp="http://schemas.microsoft.com/office/drawing/2018/hyperlinkcolor" val="tx"/>
                    </a:ext>
                  </a:extLst>
                </a:hlinkClick>
              </a:rPr>
              <a:t>https://commons.wikimedia.org/wiki/File:Flag-map_of_Turkey.svg</a:t>
            </a:r>
            <a:endParaRPr lang="nb-NO" sz="700" dirty="0">
              <a:solidFill>
                <a:schemeClr val="bg1">
                  <a:lumMod val="65000"/>
                </a:schemeClr>
              </a:solidFill>
            </a:endParaRPr>
          </a:p>
        </p:txBody>
      </p:sp>
    </p:spTree>
    <p:extLst>
      <p:ext uri="{BB962C8B-B14F-4D97-AF65-F5344CB8AC3E}">
        <p14:creationId xmlns:p14="http://schemas.microsoft.com/office/powerpoint/2010/main" val="2071059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After coup nightly demonstartion of president Erdogan supporters. Istanbul, Turkey, Eastern Europe and Western Asia. 20 July,2016.jpg">
            <a:extLst>
              <a:ext uri="{FF2B5EF4-FFF2-40B4-BE49-F238E27FC236}">
                <a16:creationId xmlns:a16="http://schemas.microsoft.com/office/drawing/2014/main" id="{A48F8786-03D7-4E84-9BFC-60D571993B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00" y="1986668"/>
            <a:ext cx="5856460" cy="3909187"/>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76B3DA97-9D07-44B4-8F4F-7EED5DE585FF}"/>
              </a:ext>
            </a:extLst>
          </p:cNvPr>
          <p:cNvSpPr>
            <a:spLocks noGrp="1"/>
          </p:cNvSpPr>
          <p:nvPr>
            <p:ph type="title"/>
          </p:nvPr>
        </p:nvSpPr>
        <p:spPr>
          <a:xfrm>
            <a:off x="2119376" y="598709"/>
            <a:ext cx="7766304" cy="945388"/>
          </a:xfrm>
        </p:spPr>
        <p:txBody>
          <a:bodyPr/>
          <a:lstStyle/>
          <a:p>
            <a:r>
              <a:rPr lang="nb-NO" dirty="0"/>
              <a:t>Økonomisk og politisk situasjon</a:t>
            </a:r>
          </a:p>
        </p:txBody>
      </p:sp>
      <p:sp>
        <p:nvSpPr>
          <p:cNvPr id="3" name="Plassholder for innhold 2">
            <a:extLst>
              <a:ext uri="{FF2B5EF4-FFF2-40B4-BE49-F238E27FC236}">
                <a16:creationId xmlns:a16="http://schemas.microsoft.com/office/drawing/2014/main" id="{F3E923F2-C27B-436E-A330-A54DC8DA21EE}"/>
              </a:ext>
            </a:extLst>
          </p:cNvPr>
          <p:cNvSpPr>
            <a:spLocks noGrp="1"/>
          </p:cNvSpPr>
          <p:nvPr>
            <p:ph idx="1"/>
          </p:nvPr>
        </p:nvSpPr>
        <p:spPr>
          <a:xfrm>
            <a:off x="7018312" y="3042909"/>
            <a:ext cx="4234924" cy="1796704"/>
          </a:xfrm>
        </p:spPr>
        <p:txBody>
          <a:bodyPr>
            <a:normAutofit fontScale="92500" lnSpcReduction="10000"/>
          </a:bodyPr>
          <a:lstStyle/>
          <a:p>
            <a:pPr>
              <a:buFont typeface="Wingdings" panose="05000000000000000000" pitchFamily="2" charset="2"/>
              <a:buChar char="v"/>
            </a:pPr>
            <a:r>
              <a:rPr lang="nb-NO" sz="2400" dirty="0"/>
              <a:t>President Recep </a:t>
            </a:r>
            <a:r>
              <a:rPr lang="nb-NO" sz="2400" dirty="0" err="1"/>
              <a:t>Tayyip</a:t>
            </a:r>
            <a:r>
              <a:rPr lang="nb-NO" sz="2400" dirty="0"/>
              <a:t> </a:t>
            </a:r>
            <a:r>
              <a:rPr lang="nb-NO" sz="2400" dirty="0" err="1"/>
              <a:t>Erdogan</a:t>
            </a:r>
            <a:endParaRPr lang="nb-NO" sz="2400" dirty="0"/>
          </a:p>
          <a:p>
            <a:pPr>
              <a:buFont typeface="Wingdings" panose="05000000000000000000" pitchFamily="2" charset="2"/>
              <a:buChar char="v"/>
            </a:pPr>
            <a:r>
              <a:rPr lang="nb-NO" sz="2400" dirty="0"/>
              <a:t>Statskupp 2016</a:t>
            </a:r>
          </a:p>
          <a:p>
            <a:pPr>
              <a:buFont typeface="Wingdings" panose="05000000000000000000" pitchFamily="2" charset="2"/>
              <a:buChar char="v"/>
            </a:pPr>
            <a:r>
              <a:rPr lang="nb-NO" sz="2400" dirty="0"/>
              <a:t>Innskrenkede rettigheter</a:t>
            </a:r>
          </a:p>
          <a:p>
            <a:pPr>
              <a:buFont typeface="Wingdings" panose="05000000000000000000" pitchFamily="2" charset="2"/>
              <a:buChar char="v"/>
            </a:pPr>
            <a:r>
              <a:rPr lang="nb-NO" sz="2400" dirty="0"/>
              <a:t>Arbeidsløshet</a:t>
            </a:r>
          </a:p>
        </p:txBody>
      </p:sp>
      <p:sp>
        <p:nvSpPr>
          <p:cNvPr id="4" name="TekstSylinder 3">
            <a:extLst>
              <a:ext uri="{FF2B5EF4-FFF2-40B4-BE49-F238E27FC236}">
                <a16:creationId xmlns:a16="http://schemas.microsoft.com/office/drawing/2014/main" id="{8B3B6A8F-7380-4D14-BC83-057AEE7A7F58}"/>
              </a:ext>
            </a:extLst>
          </p:cNvPr>
          <p:cNvSpPr txBox="1"/>
          <p:nvPr/>
        </p:nvSpPr>
        <p:spPr>
          <a:xfrm>
            <a:off x="0" y="6657945"/>
            <a:ext cx="7622600" cy="200055"/>
          </a:xfrm>
          <a:prstGeom prst="rect">
            <a:avLst/>
          </a:prstGeom>
          <a:noFill/>
        </p:spPr>
        <p:txBody>
          <a:bodyPr wrap="none" rtlCol="0">
            <a:spAutoFit/>
          </a:bodyPr>
          <a:lstStyle/>
          <a:p>
            <a:r>
              <a:rPr lang="nb-NO" sz="700" dirty="0">
                <a:solidFill>
                  <a:schemeClr val="bg1">
                    <a:lumMod val="65000"/>
                  </a:schemeClr>
                </a:solidFill>
              </a:rPr>
              <a:t>Bilde hentet fra: </a:t>
            </a:r>
            <a:r>
              <a:rPr lang="nb-NO" sz="700" dirty="0">
                <a:solidFill>
                  <a:schemeClr val="bg1">
                    <a:lumMod val="65000"/>
                  </a:schemeClr>
                </a:solidFill>
                <a:hlinkClick r:id="rId4">
                  <a:extLst>
                    <a:ext uri="{A12FA001-AC4F-418D-AE19-62706E023703}">
                      <ahyp:hlinkClr xmlns:ahyp="http://schemas.microsoft.com/office/drawing/2018/hyperlinkcolor" val="tx"/>
                    </a:ext>
                  </a:extLst>
                </a:hlinkClick>
              </a:rPr>
              <a:t>https://commons.wikimedia.org/wiki/File:After_coup_nightly_demonstartion_of_president_Erdogan_supporters._Istanbul,_Turkey,_Eastern_Europe_and_Western_Asia._20_July,2016.jpg</a:t>
            </a:r>
            <a:endParaRPr lang="nb-NO" sz="700" dirty="0">
              <a:solidFill>
                <a:schemeClr val="bg1">
                  <a:lumMod val="65000"/>
                </a:schemeClr>
              </a:solidFill>
            </a:endParaRPr>
          </a:p>
        </p:txBody>
      </p:sp>
      <p:pic>
        <p:nvPicPr>
          <p:cNvPr id="6" name="Bilde 5">
            <a:extLst>
              <a:ext uri="{FF2B5EF4-FFF2-40B4-BE49-F238E27FC236}">
                <a16:creationId xmlns:a16="http://schemas.microsoft.com/office/drawing/2014/main" id="{B5177EEC-5015-44A0-9558-7DD96F16355A}"/>
              </a:ext>
            </a:extLst>
          </p:cNvPr>
          <p:cNvPicPr>
            <a:picLocks noChangeAspect="1"/>
          </p:cNvPicPr>
          <p:nvPr/>
        </p:nvPicPr>
        <p:blipFill>
          <a:blip r:embed="rId5"/>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3661846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6BA36B02-85C5-4938-B4BA-7882393B4388}"/>
              </a:ext>
            </a:extLst>
          </p:cNvPr>
          <p:cNvPicPr>
            <a:picLocks noChangeAspect="1"/>
          </p:cNvPicPr>
          <p:nvPr/>
        </p:nvPicPr>
        <p:blipFill>
          <a:blip r:embed="rId3"/>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A553F8A-3AA4-4651-948D-8D460F1AF002}"/>
              </a:ext>
            </a:extLst>
          </p:cNvPr>
          <p:cNvSpPr>
            <a:spLocks noGrp="1"/>
          </p:cNvSpPr>
          <p:nvPr>
            <p:ph type="title"/>
          </p:nvPr>
        </p:nvSpPr>
        <p:spPr>
          <a:xfrm>
            <a:off x="1503680" y="1402081"/>
            <a:ext cx="4744720" cy="999864"/>
          </a:xfrm>
          <a:solidFill>
            <a:schemeClr val="bg1">
              <a:alpha val="47000"/>
            </a:schemeClr>
          </a:solidFill>
        </p:spPr>
        <p:txBody>
          <a:bodyPr>
            <a:normAutofit/>
          </a:bodyPr>
          <a:lstStyle/>
          <a:p>
            <a:r>
              <a:rPr lang="nb-NO" dirty="0"/>
              <a:t>Religion i </a:t>
            </a:r>
            <a:r>
              <a:rPr lang="nb-NO" dirty="0" err="1"/>
              <a:t>tyrkia</a:t>
            </a:r>
            <a:endParaRPr lang="nb-NO" dirty="0"/>
          </a:p>
        </p:txBody>
      </p:sp>
      <p:sp>
        <p:nvSpPr>
          <p:cNvPr id="3" name="Plassholder for innhold 2">
            <a:extLst>
              <a:ext uri="{FF2B5EF4-FFF2-40B4-BE49-F238E27FC236}">
                <a16:creationId xmlns:a16="http://schemas.microsoft.com/office/drawing/2014/main" id="{856A34B4-C6BF-4CE9-A104-F36173C59423}"/>
              </a:ext>
            </a:extLst>
          </p:cNvPr>
          <p:cNvSpPr>
            <a:spLocks noGrp="1"/>
          </p:cNvSpPr>
          <p:nvPr>
            <p:ph idx="1"/>
          </p:nvPr>
        </p:nvSpPr>
        <p:spPr>
          <a:xfrm>
            <a:off x="1239520" y="2692400"/>
            <a:ext cx="5269992" cy="2580639"/>
          </a:xfrm>
          <a:solidFill>
            <a:schemeClr val="bg1">
              <a:alpha val="50000"/>
            </a:schemeClr>
          </a:solidFill>
          <a:ln w="25400">
            <a:solidFill>
              <a:schemeClr val="tx1">
                <a:lumMod val="75000"/>
                <a:lumOff val="25000"/>
              </a:schemeClr>
            </a:solidFill>
          </a:ln>
        </p:spPr>
        <p:txBody>
          <a:bodyPr>
            <a:normAutofit/>
          </a:bodyPr>
          <a:lstStyle/>
          <a:p>
            <a:r>
              <a:rPr lang="nb-NO" dirty="0"/>
              <a:t>99.8% muslimer</a:t>
            </a:r>
          </a:p>
          <a:p>
            <a:pPr lvl="1"/>
            <a:r>
              <a:rPr lang="nb-NO" dirty="0"/>
              <a:t>Hovedsakelig sunnimuslimer, men det anslås at mellom 10-25 millioner er </a:t>
            </a:r>
            <a:r>
              <a:rPr lang="nb-NO" dirty="0" err="1"/>
              <a:t>alevi</a:t>
            </a:r>
            <a:endParaRPr lang="nb-NO" dirty="0"/>
          </a:p>
          <a:p>
            <a:r>
              <a:rPr lang="nb-NO" dirty="0"/>
              <a:t>0.2% andre</a:t>
            </a:r>
          </a:p>
          <a:p>
            <a:pPr lvl="1"/>
            <a:r>
              <a:rPr lang="nb-NO" dirty="0"/>
              <a:t>Inkludert armensk-apostoliske, </a:t>
            </a:r>
            <a:r>
              <a:rPr lang="nb-NO" dirty="0" err="1"/>
              <a:t>baha’i</a:t>
            </a:r>
            <a:r>
              <a:rPr lang="nb-NO" dirty="0"/>
              <a:t>, bulgarsk-ortodokse, kaldeisk-katolske, gresk-ortodokse, Jehovas vitner, jøder, protestanter, romersk-katolske, syrisk-katolske og syrisk-ortodokse</a:t>
            </a:r>
          </a:p>
        </p:txBody>
      </p:sp>
      <p:pic>
        <p:nvPicPr>
          <p:cNvPr id="6" name="Bilde 5">
            <a:extLst>
              <a:ext uri="{FF2B5EF4-FFF2-40B4-BE49-F238E27FC236}">
                <a16:creationId xmlns:a16="http://schemas.microsoft.com/office/drawing/2014/main" id="{A25FAAC5-07B0-4522-9D02-C769A7A3C6CA}"/>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4156835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7EE1F2E-15EC-4865-BD5C-5D1A111F25A1}"/>
              </a:ext>
            </a:extLst>
          </p:cNvPr>
          <p:cNvPicPr>
            <a:picLocks noChangeAspect="1"/>
          </p:cNvPicPr>
          <p:nvPr/>
        </p:nvPicPr>
        <p:blipFill>
          <a:blip r:embed="rId3">
            <a:alphaModFix amt="60000"/>
          </a:blip>
          <a:stretch>
            <a:fillRect/>
          </a:stretch>
        </p:blipFill>
        <p:spPr>
          <a:xfrm>
            <a:off x="0" y="0"/>
            <a:ext cx="12192000" cy="6858000"/>
          </a:xfrm>
          <a:prstGeom prst="rect">
            <a:avLst/>
          </a:prstGeom>
          <a:solidFill>
            <a:schemeClr val="bg1">
              <a:lumMod val="95000"/>
              <a:alpha val="59000"/>
            </a:schemeClr>
          </a:solidFill>
          <a:ln>
            <a:noFill/>
          </a:ln>
          <a:effectLst/>
        </p:spPr>
      </p:pic>
      <p:sp>
        <p:nvSpPr>
          <p:cNvPr id="2" name="Tittel 1">
            <a:extLst>
              <a:ext uri="{FF2B5EF4-FFF2-40B4-BE49-F238E27FC236}">
                <a16:creationId xmlns:a16="http://schemas.microsoft.com/office/drawing/2014/main" id="{1D6B50A4-ED2A-40FE-BE7E-F9BD74A47BCA}"/>
              </a:ext>
            </a:extLst>
          </p:cNvPr>
          <p:cNvSpPr>
            <a:spLocks noGrp="1"/>
          </p:cNvSpPr>
          <p:nvPr>
            <p:ph type="title"/>
          </p:nvPr>
        </p:nvSpPr>
        <p:spPr>
          <a:xfrm>
            <a:off x="2852928" y="1117973"/>
            <a:ext cx="6486144" cy="1036828"/>
          </a:xfrm>
          <a:solidFill>
            <a:schemeClr val="bg1">
              <a:alpha val="70000"/>
            </a:schemeClr>
          </a:solidFill>
        </p:spPr>
        <p:txBody>
          <a:bodyPr/>
          <a:lstStyle/>
          <a:p>
            <a:r>
              <a:rPr lang="nb-NO" dirty="0"/>
              <a:t>Utfordringer for kristne</a:t>
            </a:r>
          </a:p>
        </p:txBody>
      </p:sp>
      <p:sp>
        <p:nvSpPr>
          <p:cNvPr id="3" name="Plassholder for innhold 2">
            <a:extLst>
              <a:ext uri="{FF2B5EF4-FFF2-40B4-BE49-F238E27FC236}">
                <a16:creationId xmlns:a16="http://schemas.microsoft.com/office/drawing/2014/main" id="{7207477F-6FF9-42E5-9B1D-8E0593AC6854}"/>
              </a:ext>
            </a:extLst>
          </p:cNvPr>
          <p:cNvSpPr>
            <a:spLocks noGrp="1"/>
          </p:cNvSpPr>
          <p:nvPr>
            <p:ph idx="1"/>
          </p:nvPr>
        </p:nvSpPr>
        <p:spPr>
          <a:xfrm>
            <a:off x="3968496" y="2577085"/>
            <a:ext cx="4403344" cy="2756916"/>
          </a:xfrm>
          <a:solidFill>
            <a:schemeClr val="bg1">
              <a:alpha val="66000"/>
            </a:schemeClr>
          </a:solidFill>
          <a:ln w="25400">
            <a:solidFill>
              <a:schemeClr val="tx1">
                <a:lumMod val="75000"/>
                <a:lumOff val="25000"/>
              </a:schemeClr>
            </a:solidFill>
          </a:ln>
        </p:spPr>
        <p:txBody>
          <a:bodyPr/>
          <a:lstStyle/>
          <a:p>
            <a:r>
              <a:rPr lang="nb-NO" dirty="0"/>
              <a:t>Verbale og fysiske angrep</a:t>
            </a:r>
          </a:p>
          <a:p>
            <a:r>
              <a:rPr lang="nb-NO" dirty="0"/>
              <a:t>Utfrysning og diskriminering</a:t>
            </a:r>
          </a:p>
          <a:p>
            <a:r>
              <a:rPr lang="nb-NO" dirty="0"/>
              <a:t>Løgner og rykter, stereotypier</a:t>
            </a:r>
          </a:p>
          <a:p>
            <a:r>
              <a:rPr lang="nb-NO" dirty="0"/>
              <a:t>Overvåkning</a:t>
            </a:r>
          </a:p>
          <a:p>
            <a:r>
              <a:rPr lang="nb-NO" dirty="0"/>
              <a:t>Statlig monopol på religiøs undervisning</a:t>
            </a:r>
          </a:p>
          <a:p>
            <a:r>
              <a:rPr lang="nb-NO" dirty="0"/>
              <a:t>Menneskerettighetene krenkes</a:t>
            </a:r>
          </a:p>
        </p:txBody>
      </p:sp>
      <p:pic>
        <p:nvPicPr>
          <p:cNvPr id="6" name="Bilde 5">
            <a:extLst>
              <a:ext uri="{FF2B5EF4-FFF2-40B4-BE49-F238E27FC236}">
                <a16:creationId xmlns:a16="http://schemas.microsoft.com/office/drawing/2014/main" id="{BE00EF5F-7EED-4F47-A0A2-A7FCD5D224CD}"/>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1122600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1C349A-E7A5-49E6-8499-FA0AE2DEDEB3}"/>
              </a:ext>
            </a:extLst>
          </p:cNvPr>
          <p:cNvSpPr>
            <a:spLocks noGrp="1"/>
          </p:cNvSpPr>
          <p:nvPr>
            <p:ph type="title"/>
          </p:nvPr>
        </p:nvSpPr>
        <p:spPr>
          <a:xfrm>
            <a:off x="2453230" y="719082"/>
            <a:ext cx="7329424" cy="1008118"/>
          </a:xfrm>
        </p:spPr>
        <p:txBody>
          <a:bodyPr>
            <a:normAutofit/>
          </a:bodyPr>
          <a:lstStyle/>
          <a:p>
            <a:r>
              <a:rPr lang="nb-NO" sz="3600" dirty="0"/>
              <a:t>Antalya evangeliske kirke</a:t>
            </a:r>
          </a:p>
        </p:txBody>
      </p:sp>
      <p:graphicFrame>
        <p:nvGraphicFramePr>
          <p:cNvPr id="8" name="Plassholder for innhold 7">
            <a:extLst>
              <a:ext uri="{FF2B5EF4-FFF2-40B4-BE49-F238E27FC236}">
                <a16:creationId xmlns:a16="http://schemas.microsoft.com/office/drawing/2014/main" id="{49EBCD09-D908-48DC-B964-646F5DC1B8E9}"/>
              </a:ext>
            </a:extLst>
          </p:cNvPr>
          <p:cNvGraphicFramePr>
            <a:graphicFrameLocks noGrp="1"/>
          </p:cNvGraphicFramePr>
          <p:nvPr>
            <p:ph idx="1"/>
            <p:extLst>
              <p:ext uri="{D42A27DB-BD31-4B8C-83A1-F6EECF244321}">
                <p14:modId xmlns:p14="http://schemas.microsoft.com/office/powerpoint/2010/main" val="1503756615"/>
              </p:ext>
            </p:extLst>
          </p:nvPr>
        </p:nvGraphicFramePr>
        <p:xfrm>
          <a:off x="116101" y="2442161"/>
          <a:ext cx="3548282" cy="24897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Bilde 3">
            <a:extLst>
              <a:ext uri="{FF2B5EF4-FFF2-40B4-BE49-F238E27FC236}">
                <a16:creationId xmlns:a16="http://schemas.microsoft.com/office/drawing/2014/main" id="{2EFD1448-F0B4-4F45-8696-F894A30CC2AB}"/>
              </a:ext>
            </a:extLst>
          </p:cNvPr>
          <p:cNvPicPr>
            <a:picLocks noChangeAspect="1"/>
          </p:cNvPicPr>
          <p:nvPr/>
        </p:nvPicPr>
        <p:blipFill>
          <a:blip r:embed="rId8"/>
          <a:stretch>
            <a:fillRect/>
          </a:stretch>
        </p:blipFill>
        <p:spPr>
          <a:xfrm>
            <a:off x="10557829" y="5107882"/>
            <a:ext cx="1390814" cy="1575947"/>
          </a:xfrm>
          <a:prstGeom prst="rect">
            <a:avLst/>
          </a:prstGeom>
        </p:spPr>
      </p:pic>
      <p:graphicFrame>
        <p:nvGraphicFramePr>
          <p:cNvPr id="11" name="Diagram 10">
            <a:extLst>
              <a:ext uri="{FF2B5EF4-FFF2-40B4-BE49-F238E27FC236}">
                <a16:creationId xmlns:a16="http://schemas.microsoft.com/office/drawing/2014/main" id="{21810742-5AE7-4F3F-8F3B-D769EC2367E6}"/>
              </a:ext>
            </a:extLst>
          </p:cNvPr>
          <p:cNvGraphicFramePr/>
          <p:nvPr>
            <p:extLst>
              <p:ext uri="{D42A27DB-BD31-4B8C-83A1-F6EECF244321}">
                <p14:modId xmlns:p14="http://schemas.microsoft.com/office/powerpoint/2010/main" val="4083657909"/>
              </p:ext>
            </p:extLst>
          </p:nvPr>
        </p:nvGraphicFramePr>
        <p:xfrm>
          <a:off x="7870758" y="1496773"/>
          <a:ext cx="3009632" cy="343516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4" name="Diagram 13">
            <a:extLst>
              <a:ext uri="{FF2B5EF4-FFF2-40B4-BE49-F238E27FC236}">
                <a16:creationId xmlns:a16="http://schemas.microsoft.com/office/drawing/2014/main" id="{60D1C953-EA9A-4E56-AD74-82DBF1CA897D}"/>
              </a:ext>
            </a:extLst>
          </p:cNvPr>
          <p:cNvGraphicFramePr/>
          <p:nvPr>
            <p:extLst>
              <p:ext uri="{D42A27DB-BD31-4B8C-83A1-F6EECF244321}">
                <p14:modId xmlns:p14="http://schemas.microsoft.com/office/powerpoint/2010/main" val="345104050"/>
              </p:ext>
            </p:extLst>
          </p:nvPr>
        </p:nvGraphicFramePr>
        <p:xfrm>
          <a:off x="3664383" y="2442160"/>
          <a:ext cx="3667725" cy="248977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2267940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873679-428A-49FA-9313-8871566C82CF}"/>
              </a:ext>
            </a:extLst>
          </p:cNvPr>
          <p:cNvSpPr>
            <a:spLocks noGrp="1"/>
          </p:cNvSpPr>
          <p:nvPr>
            <p:ph type="title"/>
          </p:nvPr>
        </p:nvSpPr>
        <p:spPr>
          <a:xfrm>
            <a:off x="1137920" y="1868932"/>
            <a:ext cx="4301744" cy="2682748"/>
          </a:xfrm>
        </p:spPr>
        <p:txBody>
          <a:bodyPr>
            <a:normAutofit/>
          </a:bodyPr>
          <a:lstStyle/>
          <a:p>
            <a:r>
              <a:rPr lang="nb-NO" sz="4800" dirty="0"/>
              <a:t>kirkebygg</a:t>
            </a:r>
          </a:p>
        </p:txBody>
      </p:sp>
      <p:pic>
        <p:nvPicPr>
          <p:cNvPr id="5" name="Plassholder for innhold 4">
            <a:extLst>
              <a:ext uri="{FF2B5EF4-FFF2-40B4-BE49-F238E27FC236}">
                <a16:creationId xmlns:a16="http://schemas.microsoft.com/office/drawing/2014/main" id="{72846B3A-ACFA-4AD6-A218-DCCDCEDE677B}"/>
              </a:ext>
            </a:extLst>
          </p:cNvPr>
          <p:cNvPicPr>
            <a:picLocks noGrp="1" noChangeAspect="1"/>
          </p:cNvPicPr>
          <p:nvPr>
            <p:ph idx="1"/>
          </p:nvPr>
        </p:nvPicPr>
        <p:blipFill>
          <a:blip r:embed="rId3"/>
          <a:stretch>
            <a:fillRect/>
          </a:stretch>
        </p:blipFill>
        <p:spPr>
          <a:xfrm>
            <a:off x="6096000" y="268637"/>
            <a:ext cx="4595247" cy="6178486"/>
          </a:xfrm>
          <a:ln w="15875">
            <a:solidFill>
              <a:srgbClr val="FF0000"/>
            </a:solidFill>
          </a:ln>
        </p:spPr>
      </p:pic>
      <p:pic>
        <p:nvPicPr>
          <p:cNvPr id="6" name="Bilde 5">
            <a:extLst>
              <a:ext uri="{FF2B5EF4-FFF2-40B4-BE49-F238E27FC236}">
                <a16:creationId xmlns:a16="http://schemas.microsoft.com/office/drawing/2014/main" id="{DEA923BC-CE45-42DA-BF14-BAF828FC4CBD}"/>
              </a:ext>
            </a:extLst>
          </p:cNvPr>
          <p:cNvPicPr>
            <a:picLocks noChangeAspect="1"/>
          </p:cNvPicPr>
          <p:nvPr/>
        </p:nvPicPr>
        <p:blipFill>
          <a:blip r:embed="rId4"/>
          <a:stretch>
            <a:fillRect/>
          </a:stretch>
        </p:blipFill>
        <p:spPr>
          <a:xfrm>
            <a:off x="10557829" y="5107882"/>
            <a:ext cx="1390814" cy="1575947"/>
          </a:xfrm>
          <a:prstGeom prst="rect">
            <a:avLst/>
          </a:prstGeom>
        </p:spPr>
      </p:pic>
    </p:spTree>
    <p:extLst>
      <p:ext uri="{BB962C8B-B14F-4D97-AF65-F5344CB8AC3E}">
        <p14:creationId xmlns:p14="http://schemas.microsoft.com/office/powerpoint/2010/main" val="1175013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504482-E22A-4F42-A9D8-D9D205A36DE0}"/>
              </a:ext>
            </a:extLst>
          </p:cNvPr>
          <p:cNvSpPr>
            <a:spLocks noGrp="1"/>
          </p:cNvSpPr>
          <p:nvPr>
            <p:ph type="title"/>
          </p:nvPr>
        </p:nvSpPr>
        <p:spPr>
          <a:xfrm>
            <a:off x="736152" y="1020826"/>
            <a:ext cx="4754880" cy="1478534"/>
          </a:xfrm>
        </p:spPr>
        <p:txBody>
          <a:bodyPr>
            <a:normAutofit/>
          </a:bodyPr>
          <a:lstStyle/>
          <a:p>
            <a:r>
              <a:rPr lang="nb-NO" sz="3600" dirty="0"/>
              <a:t>En levende menighet</a:t>
            </a:r>
          </a:p>
        </p:txBody>
      </p:sp>
      <p:pic>
        <p:nvPicPr>
          <p:cNvPr id="6" name="Plassholder for innhold 5">
            <a:extLst>
              <a:ext uri="{FF2B5EF4-FFF2-40B4-BE49-F238E27FC236}">
                <a16:creationId xmlns:a16="http://schemas.microsoft.com/office/drawing/2014/main" id="{98A90236-8374-4B11-8EDE-5E3C293E6A53}"/>
              </a:ext>
            </a:extLst>
          </p:cNvPr>
          <p:cNvPicPr>
            <a:picLocks noGrp="1" noChangeAspect="1"/>
          </p:cNvPicPr>
          <p:nvPr>
            <p:ph idx="1"/>
          </p:nvPr>
        </p:nvPicPr>
        <p:blipFill>
          <a:blip r:embed="rId3"/>
          <a:stretch>
            <a:fillRect/>
          </a:stretch>
        </p:blipFill>
        <p:spPr>
          <a:xfrm>
            <a:off x="475937" y="2932822"/>
            <a:ext cx="5389431" cy="3031555"/>
          </a:xfrm>
          <a:ln w="15875">
            <a:solidFill>
              <a:srgbClr val="FF0000"/>
            </a:solidFill>
          </a:ln>
        </p:spPr>
      </p:pic>
      <p:pic>
        <p:nvPicPr>
          <p:cNvPr id="4" name="Bilde 3">
            <a:extLst>
              <a:ext uri="{FF2B5EF4-FFF2-40B4-BE49-F238E27FC236}">
                <a16:creationId xmlns:a16="http://schemas.microsoft.com/office/drawing/2014/main" id="{D878A280-612F-4E8B-B590-EF6F99415B6F}"/>
              </a:ext>
            </a:extLst>
          </p:cNvPr>
          <p:cNvPicPr>
            <a:picLocks noChangeAspect="1"/>
          </p:cNvPicPr>
          <p:nvPr/>
        </p:nvPicPr>
        <p:blipFill>
          <a:blip r:embed="rId4"/>
          <a:stretch>
            <a:fillRect/>
          </a:stretch>
        </p:blipFill>
        <p:spPr>
          <a:xfrm>
            <a:off x="10557829" y="5107882"/>
            <a:ext cx="1390814" cy="1575947"/>
          </a:xfrm>
          <a:prstGeom prst="rect">
            <a:avLst/>
          </a:prstGeom>
        </p:spPr>
      </p:pic>
      <p:pic>
        <p:nvPicPr>
          <p:cNvPr id="8" name="Bilde 7">
            <a:extLst>
              <a:ext uri="{FF2B5EF4-FFF2-40B4-BE49-F238E27FC236}">
                <a16:creationId xmlns:a16="http://schemas.microsoft.com/office/drawing/2014/main" id="{3C1D659B-C387-4895-ABDE-D6634CF4A5E2}"/>
              </a:ext>
            </a:extLst>
          </p:cNvPr>
          <p:cNvPicPr>
            <a:picLocks noChangeAspect="1"/>
          </p:cNvPicPr>
          <p:nvPr/>
        </p:nvPicPr>
        <p:blipFill rotWithShape="1">
          <a:blip r:embed="rId5"/>
          <a:srcRect l="8225" t="11832" r="7749" b="13881"/>
          <a:stretch/>
        </p:blipFill>
        <p:spPr>
          <a:xfrm>
            <a:off x="6096000" y="726186"/>
            <a:ext cx="5861249" cy="3886454"/>
          </a:xfrm>
          <a:prstGeom prst="rect">
            <a:avLst/>
          </a:prstGeom>
          <a:ln w="15875">
            <a:solidFill>
              <a:srgbClr val="FF0000"/>
            </a:solidFill>
          </a:ln>
        </p:spPr>
      </p:pic>
    </p:spTree>
    <p:extLst>
      <p:ext uri="{BB962C8B-B14F-4D97-AF65-F5344CB8AC3E}">
        <p14:creationId xmlns:p14="http://schemas.microsoft.com/office/powerpoint/2010/main" val="1076498733"/>
      </p:ext>
    </p:extLst>
  </p:cSld>
  <p:clrMapOvr>
    <a:masterClrMapping/>
  </p:clrMapOvr>
</p:sld>
</file>

<file path=ppt/theme/theme1.xml><?xml version="1.0" encoding="utf-8"?>
<a:theme xmlns:a="http://schemas.openxmlformats.org/drawingml/2006/main" name="Pakke">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BF77EF483651146B9325EA530C09FB4" ma:contentTypeVersion="12" ma:contentTypeDescription="Opprett et nytt dokument." ma:contentTypeScope="" ma:versionID="e69648ba2ff3c495b9749c8c9c4254c4">
  <xsd:schema xmlns:xsd="http://www.w3.org/2001/XMLSchema" xmlns:xs="http://www.w3.org/2001/XMLSchema" xmlns:p="http://schemas.microsoft.com/office/2006/metadata/properties" xmlns:ns2="fd9dda86-e399-4045-8462-98152845ffdb" xmlns:ns3="81251b4d-27c1-4e92-b8d5-51da0e854399" targetNamespace="http://schemas.microsoft.com/office/2006/metadata/properties" ma:root="true" ma:fieldsID="1623260fd15f9a303a093b6eea8cf071" ns2:_="" ns3:_="">
    <xsd:import namespace="fd9dda86-e399-4045-8462-98152845ffdb"/>
    <xsd:import namespace="81251b4d-27c1-4e92-b8d5-51da0e85439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dda86-e399-4045-8462-98152845ff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1251b4d-27c1-4e92-b8d5-51da0e854399"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25F3FB-E526-4029-8286-3B334FD495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9dda86-e399-4045-8462-98152845ffdb"/>
    <ds:schemaRef ds:uri="81251b4d-27c1-4e92-b8d5-51da0e8543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F38C5E-A0DA-4C7F-8203-D394A016FE0C}">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99D2733-0C1A-4F7E-BBCC-16A8346CE7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TM10001115[[fn=Pakke]]</Template>
  <TotalTime>458</TotalTime>
  <Words>2228</Words>
  <Application>Microsoft Office PowerPoint</Application>
  <PresentationFormat>Widescreen</PresentationFormat>
  <Paragraphs>138</Paragraphs>
  <Slides>8</Slides>
  <Notes>7</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8</vt:i4>
      </vt:variant>
    </vt:vector>
  </HeadingPairs>
  <TitlesOfParts>
    <vt:vector size="13" baseType="lpstr">
      <vt:lpstr>Arial</vt:lpstr>
      <vt:lpstr>Calibri</vt:lpstr>
      <vt:lpstr>Gill Sans MT</vt:lpstr>
      <vt:lpstr>Wingdings</vt:lpstr>
      <vt:lpstr>Pakke</vt:lpstr>
      <vt:lpstr>tyrkia</vt:lpstr>
      <vt:lpstr>PowerPoint-presentasjon</vt:lpstr>
      <vt:lpstr>Økonomisk og politisk situasjon</vt:lpstr>
      <vt:lpstr>Religion i tyrkia</vt:lpstr>
      <vt:lpstr>Utfordringer for kristne</vt:lpstr>
      <vt:lpstr>Antalya evangeliske kirke</vt:lpstr>
      <vt:lpstr>kirkebygg</vt:lpstr>
      <vt:lpstr>En levende menighet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Christine Gripsgård Lunga</dc:creator>
  <cp:lastModifiedBy>Christine Gripsgård Lunga</cp:lastModifiedBy>
  <cp:revision>22</cp:revision>
  <dcterms:created xsi:type="dcterms:W3CDTF">2019-07-30T06:26:16Z</dcterms:created>
  <dcterms:modified xsi:type="dcterms:W3CDTF">2021-02-09T14:05:06Z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0x0101005BF77EF483651146B9325EA530C09FB4</vt:lpwstr>
  </property>
</Properties>
</file>