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80B290-3589-0BF7-BE65-4BDEE6889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03E59D2-A1FC-EF9C-FBC7-2AAAF33F9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4FD8B1-70C6-268C-CE57-B6C3C582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4EBD917-2EDE-DE5D-AF1B-DEF8293FE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210EEC-4770-CBF6-77E0-20BAA3FD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738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FAC521-B207-3242-AC1E-03F5EF06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63E61B-6566-4FBD-4D0E-ECE89FE6C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8D8AB1-AD18-837B-93F4-076924158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1781F8-84E1-0122-7FF8-E8B746D7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E70CC-A0D4-1DAD-A8D7-97B4B53A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396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0BEAAC-33E3-F2A0-C901-0AFC4EB3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278328-501E-3B49-5739-C0D77E86D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AF8846-B6AE-4514-A336-44A49044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4F476A-39C1-0856-B7D7-3B321E697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07CA7C-161A-CAB2-4BF2-FEB40ADFB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709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A7299A-6A22-ABF0-5E2B-67E1E469A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522E1E-8B86-5E77-AC1C-D2CBDF3F4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3B4F66A-C3B6-B06C-1256-DB4715098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9AFF3F-19EC-F337-CCBF-D4CF54599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AA4D4B-4BEA-AB35-1EB1-E3EA272F5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4D02202-CF27-37A0-F9F2-DD14AA16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52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DFEA4-6ED9-E6D7-2FAF-A23199753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1967689-3B70-FA42-4C84-6BE3BA15A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03E1FA-9799-925F-329D-45FD218B3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D732E21-D91F-B143-EA01-392D205A51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128208F-1149-4836-FB5A-99F661B89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360D237-2261-8856-2A27-DAA5E3F27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BC3B8B-AA63-5C23-1723-A940BE0BD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060A1B9-7CB9-2AF6-9292-C2888A2F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58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BA88FE-C9A3-D7BF-9D76-9927390D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BA39F29-277E-C849-A510-8082A06C3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09B17BA-AA8E-F1F2-9250-8F7F0FC58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791284-43B7-C74E-4414-E60673FE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30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FBF1414-1CF8-2579-81A5-62ACC980F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2C36A09-731E-8B82-E068-38EB984C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58650FD-5AF4-8B92-69F2-FBFE0229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769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5B2988-65C8-9C8A-3E4D-E6B1254FC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08986A-B484-736F-225B-5A450D2FB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FAA8E0-6D53-ABFD-95F7-FFC986DE1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941C8A5-7384-62CE-72BA-0FC24FD6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8307A5-2F1F-0620-04D6-48B2ABC0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623DF1-42D8-BB76-90B0-27E1AB05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90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FA59D5-F4A6-808F-F3AC-910C7815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B399E-FB7F-BC95-D41E-9803A03DFE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E2F4CC0-F87B-A005-2918-DA5D5E2E9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FFED8F-DA33-3319-21D9-049E5812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1F3333-FE43-3D65-5F41-391BA773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9961814-910B-B701-DE01-9189AF345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6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948D8D-7272-6EBF-2BEB-B5581812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CE9F23-3AF8-8F88-FFAA-2F8AEF6DE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9E7BCB-11BA-98DB-2368-6BC10F83D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315CAB-24AC-F8F8-CCBF-73B201AA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3AE856-8B23-C305-D7A3-8F1C7BBCD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16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18B3065-3D46-669B-ACCB-A53EC6727B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A8D1D78-B9D0-9BBD-B3F2-E585D1ABF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11826C-06DC-D81C-E492-E2142E68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A30462-F529-5F60-8C04-59F94F91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3F26CB-0A86-0D8E-4D6E-0CC047A2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369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4C21871-1448-47AE-68E3-321DC19DA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179F2D-F238-3080-6914-B80E3E805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6158F0-656C-03CC-5C8E-29D7C4108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401A0-D442-4CC3-AC77-0D8B1D7C871D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EDE028-A4B5-3738-CD11-8D4CF6D6A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5388B2-F447-4ABA-83EF-60FEE1C84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1DAC0-0B97-4BB1-A487-8AD4C9F2CD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497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Bilde 19" descr="Et bilde som inneholder person, klær, utendørs, Dans&#10;&#10;Automatisk generert beskrivelse">
            <a:extLst>
              <a:ext uri="{FF2B5EF4-FFF2-40B4-BE49-F238E27FC236}">
                <a16:creationId xmlns:a16="http://schemas.microsoft.com/office/drawing/2014/main" id="{0C4E8039-2568-4659-A7C9-9D7F749EFA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DA92FED-83D9-32FF-9249-D016AC463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 sz="5200" b="1">
                <a:solidFill>
                  <a:srgbClr val="FFFFFF"/>
                </a:solidFill>
                <a:highlight>
                  <a:srgbClr val="000000"/>
                </a:highlight>
              </a:rPr>
              <a:t>NORD-KOREA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BD25C6D-13E4-D805-F4EC-1C65E6600F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 sz="2200" b="1" dirty="0">
                <a:solidFill>
                  <a:srgbClr val="FFFFFF"/>
                </a:solidFill>
                <a:latin typeface="+mj-lt"/>
              </a:rPr>
              <a:t>Mange kristne havner i konsentrasjonsleirer, siden kristendommen sees på som noe farlig for det ateistiske regimet som dyrker sin store leder som guddom. Flyktninger fra Nord-Korea som blir tatt i Kina, blir nådeløst sendt tilbake til Nord-Korea.</a:t>
            </a:r>
          </a:p>
        </p:txBody>
      </p:sp>
    </p:spTree>
    <p:extLst>
      <p:ext uri="{BB962C8B-B14F-4D97-AF65-F5344CB8AC3E}">
        <p14:creationId xmlns:p14="http://schemas.microsoft.com/office/powerpoint/2010/main" val="1553318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lassholder for innhold 4" descr="Et bilde som inneholder Menneskeansikt, person, Kinn, Panne&#10;&#10;Automatisk generert beskrivelse">
            <a:extLst>
              <a:ext uri="{FF2B5EF4-FFF2-40B4-BE49-F238E27FC236}">
                <a16:creationId xmlns:a16="http://schemas.microsoft.com/office/drawing/2014/main" id="{78A078DD-6A11-9DB6-793C-B0BFD4757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A37F881-1083-E058-6CDD-B4FD306E0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  <a:highlight>
                  <a:srgbClr val="000000"/>
                </a:highlight>
              </a:rPr>
              <a:t>VIETNAM</a:t>
            </a:r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id="{E4E363B5-9308-2536-33B2-941C42F1F3AE}"/>
              </a:ext>
            </a:extLst>
          </p:cNvPr>
          <p:cNvSpPr txBox="1">
            <a:spLocks/>
          </p:cNvSpPr>
          <p:nvPr/>
        </p:nvSpPr>
        <p:spPr>
          <a:xfrm>
            <a:off x="6195375" y="557189"/>
            <a:ext cx="5158424" cy="5571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Pastor Nguyen Trung Ton er protestant og </a:t>
            </a:r>
            <a:r>
              <a:rPr lang="en-US" sz="2000" b="1" dirty="0" err="1">
                <a:solidFill>
                  <a:srgbClr val="FFFFFF"/>
                </a:solidFill>
              </a:rPr>
              <a:t>menneskerettighetsaktivist</a:t>
            </a:r>
            <a:r>
              <a:rPr lang="en-US" sz="2000" b="1" dirty="0">
                <a:solidFill>
                  <a:srgbClr val="FFFFFF"/>
                </a:solidFill>
              </a:rPr>
              <a:t>. Han er gang </a:t>
            </a:r>
            <a:r>
              <a:rPr lang="en-US" sz="2000" b="1" dirty="0" err="1">
                <a:solidFill>
                  <a:srgbClr val="FFFFFF"/>
                </a:solidFill>
              </a:rPr>
              <a:t>på</a:t>
            </a:r>
            <a:r>
              <a:rPr lang="en-US" sz="2000" b="1" dirty="0">
                <a:solidFill>
                  <a:srgbClr val="FFFFFF"/>
                </a:solidFill>
              </a:rPr>
              <a:t> gang </a:t>
            </a:r>
            <a:r>
              <a:rPr lang="en-US" sz="2000" b="1" dirty="0" err="1">
                <a:solidFill>
                  <a:srgbClr val="FFFFFF"/>
                </a:solidFill>
              </a:rPr>
              <a:t>blitt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nektet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medisinsk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behandling</a:t>
            </a:r>
            <a:r>
              <a:rPr lang="en-US" sz="2000" b="1" dirty="0">
                <a:solidFill>
                  <a:srgbClr val="FFFFFF"/>
                </a:solidFill>
              </a:rPr>
              <a:t> i Gia Trung-</a:t>
            </a:r>
            <a:r>
              <a:rPr lang="en-US" sz="2000" b="1" dirty="0" err="1">
                <a:solidFill>
                  <a:srgbClr val="FFFFFF"/>
                </a:solidFill>
              </a:rPr>
              <a:t>fengselet</a:t>
            </a:r>
            <a:r>
              <a:rPr lang="en-US" sz="2000" b="1" dirty="0">
                <a:solidFill>
                  <a:srgbClr val="FFFFFF"/>
                </a:solidFill>
              </a:rPr>
              <a:t> i Gia Lai-</a:t>
            </a:r>
            <a:r>
              <a:rPr lang="en-US" sz="2000" b="1" dirty="0" err="1">
                <a:solidFill>
                  <a:srgbClr val="FFFFFF"/>
                </a:solidFill>
              </a:rPr>
              <a:t>provinsen</a:t>
            </a:r>
            <a:r>
              <a:rPr lang="en-US" sz="2000" b="1" dirty="0">
                <a:solidFill>
                  <a:srgbClr val="FFFFFF"/>
                </a:solidFill>
              </a:rPr>
              <a:t> i Vietnam. Dette skjer </a:t>
            </a:r>
            <a:r>
              <a:rPr lang="en-US" sz="2000" b="1" dirty="0" err="1">
                <a:solidFill>
                  <a:srgbClr val="FFFFFF"/>
                </a:solidFill>
              </a:rPr>
              <a:t>på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tross</a:t>
            </a:r>
            <a:r>
              <a:rPr lang="en-US" sz="2000" b="1" dirty="0">
                <a:solidFill>
                  <a:srgbClr val="FFFFFF"/>
                </a:solidFill>
              </a:rPr>
              <a:t> av at </a:t>
            </a:r>
            <a:r>
              <a:rPr lang="en-US" sz="2000" b="1" dirty="0" err="1">
                <a:solidFill>
                  <a:srgbClr val="FFFFFF"/>
                </a:solidFill>
              </a:rPr>
              <a:t>hans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helsetilstand</a:t>
            </a:r>
            <a:r>
              <a:rPr lang="en-US" sz="2000" b="1" dirty="0">
                <a:solidFill>
                  <a:srgbClr val="FFFFFF"/>
                </a:solidFill>
              </a:rPr>
              <a:t> er </a:t>
            </a:r>
            <a:r>
              <a:rPr lang="en-US" sz="2000" b="1" dirty="0" err="1">
                <a:solidFill>
                  <a:srgbClr val="FFFFFF"/>
                </a:solidFill>
              </a:rPr>
              <a:t>blitt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tydelig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forverret</a:t>
            </a:r>
            <a:r>
              <a:rPr lang="en-US" sz="2000" b="1" dirty="0">
                <a:solidFill>
                  <a:srgbClr val="FF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7970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lassholder for innhold 4" descr="Et bilde som inneholder Menneskeansikt, person, jente, Motetilbehør&#10;&#10;Automatisk generert beskrivelse">
            <a:extLst>
              <a:ext uri="{FF2B5EF4-FFF2-40B4-BE49-F238E27FC236}">
                <a16:creationId xmlns:a16="http://schemas.microsoft.com/office/drawing/2014/main" id="{34B67031-FF16-5F21-37D5-696E86142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3DD52DC-54CE-8656-DDA8-802A326E1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FFFFFF"/>
                </a:solidFill>
                <a:highlight>
                  <a:srgbClr val="000000"/>
                </a:highlight>
              </a:rPr>
              <a:t>NIGERIA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6D940D3-9EF1-9557-42E1-8D60CBD0D1DB}"/>
              </a:ext>
            </a:extLst>
          </p:cNvPr>
          <p:cNvSpPr txBox="1"/>
          <p:nvPr/>
        </p:nvSpPr>
        <p:spPr>
          <a:xfrm>
            <a:off x="1198181" y="2957665"/>
            <a:ext cx="9792471" cy="3171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</a:rPr>
              <a:t>Leah </a:t>
            </a:r>
            <a:r>
              <a:rPr lang="en-US" sz="2000" b="1" dirty="0" err="1">
                <a:solidFill>
                  <a:srgbClr val="FFFFFF"/>
                </a:solidFill>
              </a:rPr>
              <a:t>Sharibu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har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vært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gissel</a:t>
            </a:r>
            <a:r>
              <a:rPr lang="en-US" sz="2000" b="1" dirty="0">
                <a:solidFill>
                  <a:srgbClr val="FFFFFF"/>
                </a:solidFill>
              </a:rPr>
              <a:t> hos </a:t>
            </a:r>
            <a:r>
              <a:rPr lang="en-US" sz="2000" b="1" dirty="0" err="1">
                <a:solidFill>
                  <a:srgbClr val="FFFFFF"/>
                </a:solidFill>
              </a:rPr>
              <a:t>terrorister</a:t>
            </a:r>
            <a:r>
              <a:rPr lang="en-US" sz="2000" b="1" dirty="0">
                <a:solidFill>
                  <a:srgbClr val="FFFFFF"/>
                </a:solidFill>
              </a:rPr>
              <a:t> i fem </a:t>
            </a:r>
            <a:r>
              <a:rPr lang="en-US" sz="2000" b="1" dirty="0" err="1">
                <a:solidFill>
                  <a:srgbClr val="FFFFFF"/>
                </a:solidFill>
              </a:rPr>
              <a:t>år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nå</a:t>
            </a:r>
            <a:r>
              <a:rPr lang="en-US" sz="2000" b="1" dirty="0">
                <a:solidFill>
                  <a:srgbClr val="FFFFFF"/>
                </a:solidFill>
              </a:rPr>
              <a:t>. Hun var bare 14 </a:t>
            </a:r>
            <a:r>
              <a:rPr lang="en-US" sz="2000" b="1" dirty="0" err="1">
                <a:solidFill>
                  <a:srgbClr val="FFFFFF"/>
                </a:solidFill>
              </a:rPr>
              <a:t>år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gammel</a:t>
            </a:r>
            <a:r>
              <a:rPr lang="en-US" sz="2000" b="1" dirty="0">
                <a:solidFill>
                  <a:srgbClr val="FFFFFF"/>
                </a:solidFill>
              </a:rPr>
              <a:t> da </a:t>
            </a:r>
            <a:r>
              <a:rPr lang="en-US" sz="2000" b="1" dirty="0" err="1">
                <a:solidFill>
                  <a:srgbClr val="FFFFFF"/>
                </a:solidFill>
              </a:rPr>
              <a:t>hun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ble</a:t>
            </a:r>
            <a:r>
              <a:rPr lang="en-US" sz="2000" b="1" dirty="0">
                <a:solidFill>
                  <a:srgbClr val="FFFFFF"/>
                </a:solidFill>
              </a:rPr>
              <a:t> tatt. Leah er den </a:t>
            </a:r>
            <a:r>
              <a:rPr lang="en-US" sz="2000" b="1" dirty="0" err="1">
                <a:solidFill>
                  <a:srgbClr val="FFFFFF"/>
                </a:solidFill>
              </a:rPr>
              <a:t>eneste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kristne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blant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en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gruppe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på</a:t>
            </a:r>
            <a:r>
              <a:rPr lang="en-US" sz="2000" b="1" dirty="0">
                <a:solidFill>
                  <a:srgbClr val="FFFFFF"/>
                </a:solidFill>
              </a:rPr>
              <a:t> 110 </a:t>
            </a:r>
            <a:r>
              <a:rPr lang="en-US" sz="2000" b="1" dirty="0" err="1">
                <a:solidFill>
                  <a:srgbClr val="FFFFFF"/>
                </a:solidFill>
              </a:rPr>
              <a:t>skolejenter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som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ble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bortført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fra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skolen</a:t>
            </a:r>
            <a:r>
              <a:rPr lang="en-US" sz="2000" b="1" dirty="0">
                <a:solidFill>
                  <a:srgbClr val="FFFFFF"/>
                </a:solidFill>
              </a:rPr>
              <a:t> sin i </a:t>
            </a:r>
            <a:r>
              <a:rPr lang="en-US" sz="2000" b="1" dirty="0" err="1">
                <a:solidFill>
                  <a:srgbClr val="FFFFFF"/>
                </a:solidFill>
              </a:rPr>
              <a:t>Dapchi</a:t>
            </a:r>
            <a:r>
              <a:rPr lang="en-US" sz="2000" b="1" dirty="0">
                <a:solidFill>
                  <a:srgbClr val="FFFFFF"/>
                </a:solidFill>
              </a:rPr>
              <a:t>, Nigeria, av </a:t>
            </a:r>
            <a:r>
              <a:rPr lang="en-US" sz="2000" b="1" dirty="0" err="1">
                <a:solidFill>
                  <a:srgbClr val="FFFFFF"/>
                </a:solidFill>
              </a:rPr>
              <a:t>medlemmer</a:t>
            </a:r>
            <a:r>
              <a:rPr lang="en-US" sz="2000" b="1" dirty="0">
                <a:solidFill>
                  <a:srgbClr val="FFFFFF"/>
                </a:solidFill>
              </a:rPr>
              <a:t> av Den </a:t>
            </a:r>
            <a:r>
              <a:rPr lang="en-US" sz="2000" b="1" dirty="0" err="1">
                <a:solidFill>
                  <a:srgbClr val="FFFFFF"/>
                </a:solidFill>
              </a:rPr>
              <a:t>islamske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staten</a:t>
            </a:r>
            <a:r>
              <a:rPr lang="en-US" sz="2000" b="1" dirty="0">
                <a:solidFill>
                  <a:srgbClr val="FFFFFF"/>
                </a:solidFill>
              </a:rPr>
              <a:t> Vest-Afrika-</a:t>
            </a:r>
            <a:r>
              <a:rPr lang="en-US" sz="2000" b="1" dirty="0" err="1">
                <a:solidFill>
                  <a:srgbClr val="FFFFFF"/>
                </a:solidFill>
              </a:rPr>
              <a:t>provinsen</a:t>
            </a:r>
            <a:r>
              <a:rPr lang="en-US" sz="2000" b="1" dirty="0">
                <a:solidFill>
                  <a:srgbClr val="FFFFFF"/>
                </a:solidFill>
              </a:rPr>
              <a:t> (ISWAP) i </a:t>
            </a:r>
            <a:r>
              <a:rPr lang="en-US" sz="2000" b="1" dirty="0" err="1">
                <a:solidFill>
                  <a:srgbClr val="FFFFFF"/>
                </a:solidFill>
              </a:rPr>
              <a:t>februar</a:t>
            </a:r>
            <a:r>
              <a:rPr lang="en-US" sz="2000" b="1" dirty="0">
                <a:solidFill>
                  <a:srgbClr val="FFFFFF"/>
                </a:solidFill>
              </a:rPr>
              <a:t> 2018. </a:t>
            </a:r>
            <a:r>
              <a:rPr lang="en-US" sz="2000" b="1" dirty="0" err="1">
                <a:solidFill>
                  <a:srgbClr val="FFFFFF"/>
                </a:solidFill>
              </a:rPr>
              <a:t>Terroristene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forteller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henne</a:t>
            </a:r>
            <a:r>
              <a:rPr lang="en-US" sz="2000" b="1" dirty="0">
                <a:solidFill>
                  <a:srgbClr val="FFFFFF"/>
                </a:solidFill>
              </a:rPr>
              <a:t> at de </a:t>
            </a:r>
            <a:r>
              <a:rPr lang="en-US" sz="2000" b="1" dirty="0" err="1">
                <a:solidFill>
                  <a:srgbClr val="FFFFFF"/>
                </a:solidFill>
              </a:rPr>
              <a:t>kun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vil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løslate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henne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hvis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hun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gir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avkall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på</a:t>
            </a:r>
            <a:r>
              <a:rPr lang="en-US" sz="2000" b="1" dirty="0">
                <a:solidFill>
                  <a:srgbClr val="FFFFFF"/>
                </a:solidFill>
              </a:rPr>
              <a:t> sin </a:t>
            </a:r>
            <a:r>
              <a:rPr lang="en-US" sz="2000" b="1" dirty="0" err="1">
                <a:solidFill>
                  <a:srgbClr val="FFFFFF"/>
                </a:solidFill>
              </a:rPr>
              <a:t>kristne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tro</a:t>
            </a:r>
            <a:r>
              <a:rPr lang="en-US" sz="2000" b="1" dirty="0">
                <a:solidFill>
                  <a:srgbClr val="FFFFFF"/>
                </a:solidFill>
              </a:rPr>
              <a:t> og </a:t>
            </a:r>
            <a:r>
              <a:rPr lang="en-US" sz="2000" b="1" dirty="0" err="1">
                <a:solidFill>
                  <a:srgbClr val="FFFFFF"/>
                </a:solidFill>
              </a:rPr>
              <a:t>konverterer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til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islam</a:t>
            </a:r>
            <a:r>
              <a:rPr lang="en-US" sz="2000" b="1" dirty="0">
                <a:solidFill>
                  <a:srgbClr val="FFFFFF"/>
                </a:solidFill>
              </a:rPr>
              <a:t> i </a:t>
            </a:r>
            <a:r>
              <a:rPr lang="en-US" sz="2000" b="1" dirty="0" err="1">
                <a:solidFill>
                  <a:srgbClr val="FFFFFF"/>
                </a:solidFill>
              </a:rPr>
              <a:t>bytte</a:t>
            </a:r>
            <a:r>
              <a:rPr lang="en-US" sz="2000" b="1" dirty="0">
                <a:solidFill>
                  <a:srgbClr val="FFFFFF"/>
                </a:solidFill>
              </a:rPr>
              <a:t> for sin </a:t>
            </a:r>
            <a:r>
              <a:rPr lang="en-US" sz="2000" b="1" dirty="0" err="1">
                <a:solidFill>
                  <a:srgbClr val="FFFFFF"/>
                </a:solidFill>
              </a:rPr>
              <a:t>frihet</a:t>
            </a:r>
            <a:r>
              <a:rPr lang="en-US" sz="2000" b="1" dirty="0">
                <a:solidFill>
                  <a:srgbClr val="FF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627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595556-C814-4F1F-B0E5-71812F38A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lassholder for innhold 4" descr="Et bilde som inneholder Menneskeansikt, person, klær, smil&#10;&#10;Automatisk generert beskrivelse">
            <a:extLst>
              <a:ext uri="{FF2B5EF4-FFF2-40B4-BE49-F238E27FC236}">
                <a16:creationId xmlns:a16="http://schemas.microsoft.com/office/drawing/2014/main" id="{A18F6702-ABA1-9F9F-0170-34DD9E401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A0A6E7F-622D-2D07-6630-438A0C587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4155825" cy="55718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  <a:highlight>
                  <a:srgbClr val="000000"/>
                </a:highlight>
              </a:rPr>
              <a:t>PAKISTAN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C115786-F5CA-97D5-D6C2-644FC730854A}"/>
              </a:ext>
            </a:extLst>
          </p:cNvPr>
          <p:cNvSpPr txBox="1"/>
          <p:nvPr/>
        </p:nvSpPr>
        <p:spPr>
          <a:xfrm>
            <a:off x="835152" y="3724274"/>
            <a:ext cx="6167246" cy="2033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</a:rPr>
              <a:t>Angelina (8) var bare </a:t>
            </a:r>
            <a:r>
              <a:rPr lang="en-US" sz="2000" b="1" dirty="0" err="1">
                <a:solidFill>
                  <a:srgbClr val="FFFFFF"/>
                </a:solidFill>
              </a:rPr>
              <a:t>ett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år</a:t>
            </a:r>
            <a:r>
              <a:rPr lang="en-US" sz="2000" b="1" dirty="0">
                <a:solidFill>
                  <a:srgbClr val="FFFFFF"/>
                </a:solidFill>
              </a:rPr>
              <a:t> da </a:t>
            </a:r>
            <a:r>
              <a:rPr lang="en-US" sz="2000" b="1" dirty="0" err="1">
                <a:solidFill>
                  <a:srgbClr val="FFFFFF"/>
                </a:solidFill>
              </a:rPr>
              <a:t>pappaen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hennes</a:t>
            </a:r>
            <a:r>
              <a:rPr lang="en-US" sz="2000" b="1" dirty="0">
                <a:solidFill>
                  <a:srgbClr val="FFFFFF"/>
                </a:solidFill>
              </a:rPr>
              <a:t>, Ashfaq Masih, </a:t>
            </a:r>
            <a:r>
              <a:rPr lang="en-US" sz="2000" b="1" dirty="0" err="1">
                <a:solidFill>
                  <a:srgbClr val="FFFFFF"/>
                </a:solidFill>
              </a:rPr>
              <a:t>ble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arrestert</a:t>
            </a:r>
            <a:r>
              <a:rPr lang="en-US" sz="2000" b="1" dirty="0">
                <a:solidFill>
                  <a:srgbClr val="FFFFFF"/>
                </a:solidFill>
              </a:rPr>
              <a:t>. I 2022 </a:t>
            </a:r>
            <a:r>
              <a:rPr lang="en-US" sz="2000" b="1" dirty="0" err="1">
                <a:solidFill>
                  <a:srgbClr val="FFFFFF"/>
                </a:solidFill>
              </a:rPr>
              <a:t>ble</a:t>
            </a:r>
            <a:r>
              <a:rPr lang="en-US" sz="2000" b="1" dirty="0">
                <a:solidFill>
                  <a:srgbClr val="FFFFFF"/>
                </a:solidFill>
              </a:rPr>
              <a:t> Ashfaq </a:t>
            </a:r>
            <a:r>
              <a:rPr lang="en-US" sz="2000" b="1" dirty="0" err="1">
                <a:solidFill>
                  <a:srgbClr val="FFFFFF"/>
                </a:solidFill>
              </a:rPr>
              <a:t>dømt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til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døden</a:t>
            </a:r>
            <a:r>
              <a:rPr lang="en-US" sz="2000" b="1" dirty="0">
                <a:solidFill>
                  <a:srgbClr val="FFFFFF"/>
                </a:solidFill>
              </a:rPr>
              <a:t>, </a:t>
            </a:r>
            <a:r>
              <a:rPr lang="en-US" sz="2000" b="1" dirty="0" err="1">
                <a:solidFill>
                  <a:srgbClr val="FFFFFF"/>
                </a:solidFill>
              </a:rPr>
              <a:t>falskt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anklaget</a:t>
            </a:r>
            <a:r>
              <a:rPr lang="en-US" sz="2000" b="1" dirty="0">
                <a:solidFill>
                  <a:srgbClr val="FFFFFF"/>
                </a:solidFill>
              </a:rPr>
              <a:t> for </a:t>
            </a:r>
            <a:r>
              <a:rPr lang="en-US" sz="2000" b="1" dirty="0" err="1">
                <a:solidFill>
                  <a:srgbClr val="FFFFFF"/>
                </a:solidFill>
              </a:rPr>
              <a:t>blasfemi</a:t>
            </a:r>
            <a:r>
              <a:rPr lang="en-US" sz="2000" b="1" dirty="0">
                <a:solidFill>
                  <a:srgbClr val="FFFFFF"/>
                </a:solidFill>
              </a:rPr>
              <a:t>. </a:t>
            </a:r>
            <a:r>
              <a:rPr lang="en-US" sz="2000" b="1" dirty="0" err="1">
                <a:solidFill>
                  <a:srgbClr val="FFFFFF"/>
                </a:solidFill>
              </a:rPr>
              <a:t>Familien</a:t>
            </a:r>
            <a:r>
              <a:rPr lang="en-US" sz="2000" b="1" dirty="0">
                <a:solidFill>
                  <a:srgbClr val="FFFFFF"/>
                </a:solidFill>
              </a:rPr>
              <a:t> (</a:t>
            </a:r>
            <a:r>
              <a:rPr lang="en-US" sz="2000" b="1" dirty="0" err="1">
                <a:solidFill>
                  <a:srgbClr val="FFFFFF"/>
                </a:solidFill>
              </a:rPr>
              <a:t>bror</a:t>
            </a:r>
            <a:r>
              <a:rPr lang="en-US" sz="2000" b="1" dirty="0">
                <a:solidFill>
                  <a:srgbClr val="FFFFFF"/>
                </a:solidFill>
              </a:rPr>
              <a:t>, </a:t>
            </a:r>
            <a:r>
              <a:rPr lang="en-US" sz="2000" b="1" dirty="0" err="1">
                <a:solidFill>
                  <a:srgbClr val="FFFFFF"/>
                </a:solidFill>
              </a:rPr>
              <a:t>kone</a:t>
            </a:r>
            <a:r>
              <a:rPr lang="en-US" sz="2000" b="1" dirty="0">
                <a:solidFill>
                  <a:srgbClr val="FFFFFF"/>
                </a:solidFill>
              </a:rPr>
              <a:t>, </a:t>
            </a:r>
            <a:r>
              <a:rPr lang="en-US" sz="2000" b="1" dirty="0" err="1">
                <a:solidFill>
                  <a:srgbClr val="FFFFFF"/>
                </a:solidFill>
              </a:rPr>
              <a:t>datter</a:t>
            </a:r>
            <a:r>
              <a:rPr lang="en-US" sz="2000" b="1" dirty="0">
                <a:solidFill>
                  <a:srgbClr val="FFFFFF"/>
                </a:solidFill>
              </a:rPr>
              <a:t>) </a:t>
            </a:r>
            <a:r>
              <a:rPr lang="en-US" sz="2000" b="1" dirty="0" err="1">
                <a:solidFill>
                  <a:srgbClr val="FFFFFF"/>
                </a:solidFill>
              </a:rPr>
              <a:t>ber</a:t>
            </a:r>
            <a:r>
              <a:rPr lang="en-US" sz="2000" b="1" dirty="0">
                <a:solidFill>
                  <a:srgbClr val="FFFFFF"/>
                </a:solidFill>
              </a:rPr>
              <a:t> om </a:t>
            </a:r>
            <a:r>
              <a:rPr lang="en-US" sz="2000" b="1" dirty="0" err="1">
                <a:solidFill>
                  <a:srgbClr val="FFFFFF"/>
                </a:solidFill>
              </a:rPr>
              <a:t>forbønn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etter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han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ble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dømt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til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døden</a:t>
            </a:r>
            <a:r>
              <a:rPr lang="en-US" sz="2000" b="1" dirty="0">
                <a:solidFill>
                  <a:srgbClr val="FFFFFF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94779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9D6EEA4-51EF-4796-BE5B-F3EB11F2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kledning, innendørs&#10;&#10;Automatisk generert beskrivelse">
            <a:extLst>
              <a:ext uri="{FF2B5EF4-FFF2-40B4-BE49-F238E27FC236}">
                <a16:creationId xmlns:a16="http://schemas.microsoft.com/office/drawing/2014/main" id="{39BAA851-0F24-60E4-EF08-D7C7F288E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-5" b="15619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D411B93-7349-80E9-D732-EE6A1A5AF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73" y="2912727"/>
            <a:ext cx="669644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highlight>
                  <a:srgbClr val="000000"/>
                </a:highlight>
              </a:rPr>
              <a:t>RUSSLAND</a:t>
            </a:r>
            <a:endParaRPr lang="en-US" sz="4000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65CB94A-01C3-EB25-B128-7583F6BA48C1}"/>
              </a:ext>
            </a:extLst>
          </p:cNvPr>
          <p:cNvSpPr txBox="1"/>
          <p:nvPr/>
        </p:nvSpPr>
        <p:spPr>
          <a:xfrm>
            <a:off x="838193" y="4238300"/>
            <a:ext cx="6696452" cy="243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</a:rPr>
              <a:t>De </a:t>
            </a:r>
            <a:r>
              <a:rPr lang="en-US" sz="2000" b="1" dirty="0" err="1">
                <a:solidFill>
                  <a:srgbClr val="FFFFFF"/>
                </a:solidFill>
              </a:rPr>
              <a:t>få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russiske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kristne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som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offentlig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tør</a:t>
            </a:r>
            <a:r>
              <a:rPr lang="en-US" sz="2000" b="1" dirty="0">
                <a:solidFill>
                  <a:srgbClr val="FFFFFF"/>
                </a:solidFill>
              </a:rPr>
              <a:t> å </a:t>
            </a:r>
            <a:r>
              <a:rPr lang="en-US" sz="2000" b="1" dirty="0" err="1">
                <a:solidFill>
                  <a:srgbClr val="FFFFFF"/>
                </a:solidFill>
              </a:rPr>
              <a:t>opponere</a:t>
            </a:r>
            <a:r>
              <a:rPr lang="en-US" sz="2000" b="1" dirty="0">
                <a:solidFill>
                  <a:srgbClr val="FFFFFF"/>
                </a:solidFill>
              </a:rPr>
              <a:t> mot </a:t>
            </a:r>
            <a:r>
              <a:rPr lang="en-US" sz="2000" b="1">
                <a:solidFill>
                  <a:srgbClr val="FFFFFF"/>
                </a:solidFill>
              </a:rPr>
              <a:t>kirken </a:t>
            </a:r>
            <a:r>
              <a:rPr lang="en-US" sz="2000" b="1" dirty="0">
                <a:solidFill>
                  <a:srgbClr val="FFFFFF"/>
                </a:solidFill>
              </a:rPr>
              <a:t>og den kirkelige </a:t>
            </a:r>
            <a:r>
              <a:rPr lang="en-US" sz="2000" b="1" dirty="0" err="1">
                <a:solidFill>
                  <a:srgbClr val="FFFFFF"/>
                </a:solidFill>
              </a:rPr>
              <a:t>velsignelsen</a:t>
            </a:r>
            <a:r>
              <a:rPr lang="en-US" sz="2000" b="1" dirty="0">
                <a:solidFill>
                  <a:srgbClr val="FFFFFF"/>
                </a:solidFill>
              </a:rPr>
              <a:t> av </a:t>
            </a:r>
            <a:r>
              <a:rPr lang="en-US" sz="2000" b="1" dirty="0" err="1">
                <a:solidFill>
                  <a:srgbClr val="FFFFFF"/>
                </a:solidFill>
              </a:rPr>
              <a:t>Putins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brutalitet</a:t>
            </a:r>
            <a:r>
              <a:rPr lang="en-US" sz="2000" b="1" dirty="0">
                <a:solidFill>
                  <a:srgbClr val="FFFFFF"/>
                </a:solidFill>
              </a:rPr>
              <a:t>, </a:t>
            </a:r>
            <a:r>
              <a:rPr lang="en-US" sz="2000" b="1" dirty="0" err="1">
                <a:solidFill>
                  <a:srgbClr val="FFFFFF"/>
                </a:solidFill>
              </a:rPr>
              <a:t>får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smake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vreden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til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både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patriark</a:t>
            </a:r>
            <a:r>
              <a:rPr lang="en-US" sz="2000" b="1" dirty="0">
                <a:solidFill>
                  <a:srgbClr val="FFFFFF"/>
                </a:solidFill>
              </a:rPr>
              <a:t> og president. Den </a:t>
            </a:r>
            <a:r>
              <a:rPr lang="en-US" sz="2000" b="1" dirty="0" err="1">
                <a:solidFill>
                  <a:srgbClr val="FFFFFF"/>
                </a:solidFill>
              </a:rPr>
              <a:t>russisk-ortodokse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presten</a:t>
            </a:r>
            <a:r>
              <a:rPr lang="en-US" sz="2000" b="1" dirty="0">
                <a:solidFill>
                  <a:srgbClr val="FFFFFF"/>
                </a:solidFill>
              </a:rPr>
              <a:t> Viktor </a:t>
            </a:r>
            <a:r>
              <a:rPr lang="en-US" sz="2000" b="1" dirty="0" err="1">
                <a:solidFill>
                  <a:srgbClr val="FFFFFF"/>
                </a:solidFill>
              </a:rPr>
              <a:t>Ioann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Burdin</a:t>
            </a:r>
            <a:r>
              <a:rPr lang="en-US" sz="2000" b="1" dirty="0">
                <a:solidFill>
                  <a:srgbClr val="FFFFFF"/>
                </a:solidFill>
              </a:rPr>
              <a:t> er </a:t>
            </a:r>
            <a:r>
              <a:rPr lang="en-US" sz="2000" b="1" dirty="0" err="1">
                <a:solidFill>
                  <a:srgbClr val="FFFFFF"/>
                </a:solidFill>
              </a:rPr>
              <a:t>funnet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skyldig</a:t>
            </a:r>
            <a:r>
              <a:rPr lang="en-US" sz="2000" b="1" dirty="0">
                <a:solidFill>
                  <a:srgbClr val="FFFFFF"/>
                </a:solidFill>
              </a:rPr>
              <a:t> i </a:t>
            </a:r>
            <a:r>
              <a:rPr lang="en-US" sz="2000" b="1" dirty="0" err="1">
                <a:solidFill>
                  <a:srgbClr val="FFFFFF"/>
                </a:solidFill>
              </a:rPr>
              <a:t>blasfemi</a:t>
            </a:r>
            <a:r>
              <a:rPr lang="en-US" sz="2000" b="1" dirty="0">
                <a:solidFill>
                  <a:srgbClr val="FFFFFF"/>
                </a:solidFill>
              </a:rPr>
              <a:t> mot </a:t>
            </a:r>
            <a:r>
              <a:rPr lang="en-US" sz="2000" b="1" dirty="0" err="1">
                <a:solidFill>
                  <a:srgbClr val="FFFFFF"/>
                </a:solidFill>
              </a:rPr>
              <a:t>kirken</a:t>
            </a:r>
            <a:r>
              <a:rPr lang="en-US" sz="2000" b="1" dirty="0">
                <a:solidFill>
                  <a:srgbClr val="FFFFFF"/>
                </a:solidFill>
              </a:rPr>
              <a:t> og for å ha </a:t>
            </a:r>
            <a:r>
              <a:rPr lang="en-US" sz="2000" b="1" dirty="0" err="1">
                <a:solidFill>
                  <a:srgbClr val="FFFFFF"/>
                </a:solidFill>
              </a:rPr>
              <a:t>vært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ulydig</a:t>
            </a:r>
            <a:r>
              <a:rPr lang="en-US" sz="2000" b="1" dirty="0">
                <a:solidFill>
                  <a:srgbClr val="FFFFFF"/>
                </a:solidFill>
              </a:rPr>
              <a:t> mot biskop og </a:t>
            </a:r>
            <a:r>
              <a:rPr lang="en-US" sz="2000" b="1" dirty="0" err="1">
                <a:solidFill>
                  <a:srgbClr val="FFFFFF"/>
                </a:solidFill>
              </a:rPr>
              <a:t>patriark</a:t>
            </a:r>
            <a:r>
              <a:rPr lang="en-US" sz="2000" b="1" dirty="0">
                <a:solidFill>
                  <a:srgbClr val="FFFFFF"/>
                </a:solidFill>
              </a:rPr>
              <a:t>. Han </a:t>
            </a:r>
            <a:r>
              <a:rPr lang="en-US" sz="2000" b="1" dirty="0" err="1">
                <a:solidFill>
                  <a:srgbClr val="FFFFFF"/>
                </a:solidFill>
              </a:rPr>
              <a:t>har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nå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fått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forbud</a:t>
            </a:r>
            <a:r>
              <a:rPr lang="en-US" sz="2000" b="1" dirty="0">
                <a:solidFill>
                  <a:srgbClr val="FFFFFF"/>
                </a:solidFill>
              </a:rPr>
              <a:t> om å </a:t>
            </a:r>
            <a:r>
              <a:rPr lang="en-US" sz="2000" b="1" dirty="0" err="1">
                <a:solidFill>
                  <a:srgbClr val="FFFFFF"/>
                </a:solidFill>
              </a:rPr>
              <a:t>arbeide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som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ortodoks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prest</a:t>
            </a:r>
            <a:r>
              <a:rPr lang="en-US" sz="2000" b="1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3032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9dda86-e399-4045-8462-98152845ffdb">
      <Terms xmlns="http://schemas.microsoft.com/office/infopath/2007/PartnerControls"/>
    </lcf76f155ced4ddcb4097134ff3c332f>
    <TaxCatchAll xmlns="81251b4d-27c1-4e92-b8d5-51da0e85439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BF77EF483651146B9325EA530C09FB4" ma:contentTypeVersion="17" ma:contentTypeDescription="Opprett et nytt dokument." ma:contentTypeScope="" ma:versionID="381b8b3b7bd15c58123ec026a5956a9d">
  <xsd:schema xmlns:xsd="http://www.w3.org/2001/XMLSchema" xmlns:xs="http://www.w3.org/2001/XMLSchema" xmlns:p="http://schemas.microsoft.com/office/2006/metadata/properties" xmlns:ns2="fd9dda86-e399-4045-8462-98152845ffdb" xmlns:ns3="81251b4d-27c1-4e92-b8d5-51da0e854399" targetNamespace="http://schemas.microsoft.com/office/2006/metadata/properties" ma:root="true" ma:fieldsID="2ff571d59f4bcc1daa8c130d3edf8f8e" ns2:_="" ns3:_="">
    <xsd:import namespace="fd9dda86-e399-4045-8462-98152845ffdb"/>
    <xsd:import namespace="81251b4d-27c1-4e92-b8d5-51da0e8543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dda86-e399-4045-8462-98152845ff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f661701-15ef-4a7c-a7ea-c9e41a1af7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251b4d-27c1-4e92-b8d5-51da0e85439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bff466-5a54-44e0-8df6-5462fb597153}" ma:internalName="TaxCatchAll" ma:showField="CatchAllData" ma:web="81251b4d-27c1-4e92-b8d5-51da0e8543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87C397-A014-42A6-B87F-E24EA73DB987}">
  <ds:schemaRefs>
    <ds:schemaRef ds:uri="http://schemas.microsoft.com/office/2006/metadata/properties"/>
    <ds:schemaRef ds:uri="http://schemas.microsoft.com/office/infopath/2007/PartnerControls"/>
    <ds:schemaRef ds:uri="fd9dda86-e399-4045-8462-98152845ffdb"/>
    <ds:schemaRef ds:uri="81251b4d-27c1-4e92-b8d5-51da0e854399"/>
  </ds:schemaRefs>
</ds:datastoreItem>
</file>

<file path=customXml/itemProps2.xml><?xml version="1.0" encoding="utf-8"?>
<ds:datastoreItem xmlns:ds="http://schemas.openxmlformats.org/officeDocument/2006/customXml" ds:itemID="{56F76B18-3848-4BEC-9C83-ABC2B08552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86CFF-B5FF-49E7-ACF9-106361CD6F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dda86-e399-4045-8462-98152845ffdb"/>
    <ds:schemaRef ds:uri="81251b4d-27c1-4e92-b8d5-51da0e8543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285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NORD-KOREA</vt:lpstr>
      <vt:lpstr>VIETNAM</vt:lpstr>
      <vt:lpstr>NIGERIA</vt:lpstr>
      <vt:lpstr>PAKISTAN</vt:lpstr>
      <vt:lpstr>RUSSLAND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NORD-KOREA</dc:title>
  <dc:creator>Christine Gripsgård Lunga</dc:creator>
  <cp:lastModifiedBy>Christine Gripsgård Lunga</cp:lastModifiedBy>
  <cp:revision>2</cp:revision>
  <dcterms:created xsi:type="dcterms:W3CDTF">2023-07-12T11:05:34Z</dcterms:created>
  <dcterms:modified xsi:type="dcterms:W3CDTF">2023-10-30T08:51:13Z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0x0101005BF77EF483651146B9325EA530C09FB4</vt:lpwstr>
  </property>
</Properties>
</file>